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jpg" ContentType="image/jpg"/>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png" ContentType="image/png"/>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0058400" cy="7772400"/>
  <p:notesSz cx="10058400" cy="7772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p:txBody>
      </p:sp>
      <p:sp>
        <p:nvSpPr>
          <p:cNvPr id="3" name="Holder 3"/>
          <p:cNvSpPr>
            <a:spLocks noGrp="1"/>
          </p:cNvSpPr>
          <p:nvPr>
            <p:ph type="body" idx="1"/>
          </p:nvPr>
        </p:nvSpPr>
        <p:spPr/>
        <p:txBody>
          <a:bodyPr lIns="0" tIns="0" rIns="0" bIns="0"/>
          <a:lstStyle>
            <a:lvl1pPr>
              <a:defRPr sz="5250" b="1" i="1">
                <a:solidFill>
                  <a:schemeClr val="tx1"/>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p:txBody>
      </p:sp>
      <p:sp>
        <p:nvSpPr>
          <p:cNvPr id="3" name="Holder 3"/>
          <p:cNvSpPr>
            <a:spLocks noGrp="1"/>
          </p:cNvSpPr>
          <p:nvPr>
            <p:ph idx="2" sz="half"/>
          </p:nvPr>
        </p:nvSpPr>
        <p:spPr>
          <a:xfrm>
            <a:off x="502920" y="1787652"/>
            <a:ext cx="4375404" cy="512978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5180076" y="1787652"/>
            <a:ext cx="4375404" cy="512978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17" name="bk object 17"/>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2" name="Holder 2"/>
          <p:cNvSpPr>
            <a:spLocks noGrp="1"/>
          </p:cNvSpPr>
          <p:nvPr>
            <p:ph type="title"/>
          </p:nvPr>
        </p:nvSpPr>
        <p:spPr>
          <a:xfrm>
            <a:off x="88646" y="455168"/>
            <a:ext cx="9881107" cy="712469"/>
          </a:xfrm>
          <a:prstGeom prst="rect">
            <a:avLst/>
          </a:prstGeom>
        </p:spPr>
        <p:txBody>
          <a:bodyPr wrap="square" lIns="0" tIns="0" rIns="0" bIns="0">
            <a:spAutoFit/>
          </a:bodyPr>
          <a:lstStyle>
            <a:lvl1pPr>
              <a:defRPr sz="2200" b="1" i="0">
                <a:solidFill>
                  <a:schemeClr val="tx1"/>
                </a:solidFill>
                <a:latin typeface="Arial"/>
                <a:cs typeface="Arial"/>
              </a:defRPr>
            </a:lvl1pPr>
          </a:lstStyle>
          <a:p/>
        </p:txBody>
      </p:sp>
      <p:sp>
        <p:nvSpPr>
          <p:cNvPr id="3" name="Holder 3"/>
          <p:cNvSpPr>
            <a:spLocks noGrp="1"/>
          </p:cNvSpPr>
          <p:nvPr>
            <p:ph type="body" idx="1"/>
          </p:nvPr>
        </p:nvSpPr>
        <p:spPr>
          <a:xfrm>
            <a:off x="662170" y="1803439"/>
            <a:ext cx="8734059" cy="4852670"/>
          </a:xfrm>
          <a:prstGeom prst="rect">
            <a:avLst/>
          </a:prstGeom>
        </p:spPr>
        <p:txBody>
          <a:bodyPr wrap="square" lIns="0" tIns="0" rIns="0" bIns="0">
            <a:spAutoFit/>
          </a:bodyPr>
          <a:lstStyle>
            <a:lvl1pPr>
              <a:defRPr sz="5250" b="1" i="1">
                <a:solidFill>
                  <a:schemeClr val="tx1"/>
                </a:solidFill>
                <a:latin typeface="Arial"/>
                <a:cs typeface="Arial"/>
              </a:defRPr>
            </a:lvl1pPr>
          </a:lstStyle>
          <a:p/>
        </p:txBody>
      </p:sp>
      <p:sp>
        <p:nvSpPr>
          <p:cNvPr id="4" name="Holder 4"/>
          <p:cNvSpPr>
            <a:spLocks noGrp="1"/>
          </p:cNvSpPr>
          <p:nvPr>
            <p:ph type="ftr" idx="5" sz="quarter"/>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ffZaPfJKTfLsA12dYa2E3FX5fCquxOHz/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rive.google.com/file/d/1u59yZv3jRBsxjftklnA8qpCktFBG69G0/view?usp=shar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3S2UX1B9sNC9hjZrqxAyH_s8-8PAgTOg/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rive.google.com/file/d/1BLHZHDYQR0Kqsu92yFZe-bKljyu9NIH7/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rive.google.com/file/d/1sR3nVOSQ2BeajBuJ1u0G7M81dpO9NcYn/view?usp=sharing" TargetMode="External"/><Relationship Id="rId3" Type="http://schemas.openxmlformats.org/officeDocument/2006/relationships/hyperlink" Target="https://drive.google.com/file/d/1x14GxJQLCPKSaXOzmX3PYnciTc2twm0b/view?usp=sharing" TargetMode="External"/><Relationship Id="rId4" Type="http://schemas.openxmlformats.org/officeDocument/2006/relationships/hyperlink" Target="https://drive.google.com/file/d/1DvtAixotpI78lviePcQbUqbgGaAC5MKl/view?usp=sharing" TargetMode="External"/><Relationship Id="rId5" Type="http://schemas.openxmlformats.org/officeDocument/2006/relationships/hyperlink" Target="https://drive.google.com/file/d/10tR3x1usmB-yAB1IMQbhEdOIZOR_0gAH/view?usp=sharing" TargetMode="External"/><Relationship Id="rId6" Type="http://schemas.openxmlformats.org/officeDocument/2006/relationships/hyperlink" Target="https://drive.google.com/file/d/1GsHZ364ufZBvfzTAO4hZ" TargetMode="External"/><Relationship Id="rId7" Type="http://schemas.openxmlformats.org/officeDocument/2006/relationships/hyperlink" Target="https://drive.google.com/file/d/1nDX7yv4OdNJWEbJUvKCg7FMjEDXbxa96/view?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3d7j8c8h" TargetMode="External"/><Relationship Id="rId3" Type="http://schemas.openxmlformats.org/officeDocument/2006/relationships/hyperlink" Target="https://drive.google.com/file/d/1lPDKnqXYoWj7K0vf9ifyc-qMVWvTM-fW/view?usp=sharing" TargetMode="External"/><Relationship Id="rId4" Type="http://schemas.openxmlformats.org/officeDocument/2006/relationships/hyperlink" Target="https://drive.google.com/file/d/1HIWZD5ex6vGsLOfMDrDjPjN9UenEo0Bu/view?usp=sharing" TargetMode="External"/><Relationship Id="rId5" Type="http://schemas.openxmlformats.org/officeDocument/2006/relationships/hyperlink" Target="https://drive.google.com/file/d/1NGE6Zyo34VWlLZEsv4uy1wVi5m1jTyJ0/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EdcaLBU-ToEY5lMs4kYvAilFocj-EFEB/view?usp=sharing" TargetMode="External"/><Relationship Id="rId3" Type="http://schemas.openxmlformats.org/officeDocument/2006/relationships/hyperlink" Target="https://drive.google.com/file/d/1wac1SxP9P-vuYj3z-Z4w3DAGz5l-oBBy/view?usp=sharing" TargetMode="External"/><Relationship Id="rId4" Type="http://schemas.openxmlformats.org/officeDocument/2006/relationships/hyperlink" Target="https://drive.google.com/file/d/1-6tHLLfqnxWxO-WYDt6HvZF4Kj9M-qoc/view?usp=sharing" TargetMode="External"/><Relationship Id="rId5" Type="http://schemas.openxmlformats.org/officeDocument/2006/relationships/hyperlink" Target="https://drive.google.com/file/d/13cR9IUnXq4KX5Js8VfXCNM1-T571TfpR/view?usp=sharing" TargetMode="External"/><Relationship Id="rId6" Type="http://schemas.openxmlformats.org/officeDocument/2006/relationships/hyperlink" Target="https://drive.google.com/file/d/1-SDvM1Cy8tsosB3kJIT_wLGLqCZ8IbQk/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gxP2aN865Nq-I53WRsvRGLWTT6ezRTVz/view?usp=sharing" TargetMode="External"/><Relationship Id="rId3" Type="http://schemas.openxmlformats.org/officeDocument/2006/relationships/hyperlink" Target="https://drive.google.com/file/d/1kkBCc-dOA05y1q3Gg9Ql4BUBz3N9WmSj/view?usp=sharing" TargetMode="External"/><Relationship Id="rId4" Type="http://schemas.openxmlformats.org/officeDocument/2006/relationships/hyperlink" Target="https://drive.google.com/file/d/1J8lMpeaA5zBvcpeVrjbPufQwiB0B1sF0/view?usp=sharing" TargetMode="External"/><Relationship Id="rId5" Type="http://schemas.openxmlformats.org/officeDocument/2006/relationships/hyperlink" Target="https://drive.google.com/file/d/1VfhUnzEX7q9K27NgE5IgSyCDuIoAPwVP/view?usp=sharing" TargetMode="External"/><Relationship Id="rId6" Type="http://schemas.openxmlformats.org/officeDocument/2006/relationships/hyperlink" Target="https://drive.google.com/file/d/1E1VenHkDMFuU8_Z4G3wtXLEeavEOGF3l/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vRzcxmvZAFE9SqPKHpRiNSRTfQBCCG5k/view?usp=sharing" TargetMode="External"/><Relationship Id="rId3" Type="http://schemas.openxmlformats.org/officeDocument/2006/relationships/hyperlink" Target="https://drive.google.com/file/d/1TyIRXJEE2cGPJpd2lFxGWcCd7e-Uk2nf/view?usp=sharing" TargetMode="External"/><Relationship Id="rId4" Type="http://schemas.openxmlformats.org/officeDocument/2006/relationships/hyperlink" Target="https://drive.google.com/file/d/1GqY40ZVqbdK1-nVrQCGGVrnQhXk6mzuo/view?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rive.google.com/file/d/1ul9kYa_1u5n5wjCMFAfxqV5bReB66I8d/view?usp=sharing" TargetMode="External"/><Relationship Id="rId3" Type="http://schemas.openxmlformats.org/officeDocument/2006/relationships/hyperlink" Target="https://drive.google.com/file/d/1gAH2hQbjjPHEYJztQHlLcMdV_hLa5vHm/view?usp=sharing" TargetMode="External"/><Relationship Id="rId4" Type="http://schemas.openxmlformats.org/officeDocument/2006/relationships/hyperlink" Target="https://drive.google.com/file/d/1qyHRajFWx1fStL9APWUVAt7IkwRjSvRz/view?usp=sharing" TargetMode="External"/><Relationship Id="rId5"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EdcaLBU-ToEY5lMs4kYvAilFocj-EFEB/view?usp=sharing" TargetMode="External"/><Relationship Id="rId3" Type="http://schemas.openxmlformats.org/officeDocument/2006/relationships/hyperlink" Target="https://drive.google.com/file/d/1wac1SxP9P-vuYj3z-Z4w3DAGz5l-oBBy/view?usp=sharing" TargetMode="External"/><Relationship Id="rId4" Type="http://schemas.openxmlformats.org/officeDocument/2006/relationships/hyperlink" Target="https://drive.google.com/file/d/1-6tHLLfqnxWxO-WYDt6HvZF4Kj9M-qoc/view?usp=sharing" TargetMode="External"/><Relationship Id="rId5" Type="http://schemas.openxmlformats.org/officeDocument/2006/relationships/hyperlink" Target="https://drive.google.com/file/d/13cR9IUnXq4KX5Js8VfXCNM1-T571TfpR/view?usp=sharing" TargetMode="External"/><Relationship Id="rId6" Type="http://schemas.openxmlformats.org/officeDocument/2006/relationships/hyperlink" Target="https://drive.google.com/file/d/1-SDvM1Cy8tsosB3kJIT_wLGLqCZ8IbQk/view?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youtu.be/9Ulgoo103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ari.sample@commerce.wa.gov" TargetMode="External"/><Relationship Id="rId3" Type="http://schemas.openxmlformats.org/officeDocument/2006/relationships/hyperlink" Target="mailto:jndkimble@wavecable.com" TargetMode="External"/><Relationship Id="rId4" Type="http://schemas.openxmlformats.org/officeDocument/2006/relationships/hyperlink" Target="mailto:daily@skschools.org" TargetMode="External"/><Relationship Id="rId5" Type="http://schemas.openxmlformats.org/officeDocument/2006/relationships/hyperlink" Target="mailto:kari.sample@commerce.wa.govProgra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ily@skschools.org" TargetMode="External"/><Relationship Id="rId3" Type="http://schemas.openxmlformats.org/officeDocument/2006/relationships/hyperlink" Target="mailto:jndkimble@wavecable.com" TargetMode="External"/><Relationship Id="rId4" Type="http://schemas.openxmlformats.org/officeDocument/2006/relationships/hyperlink" Target="mailto:kari.sample@commerce.wa.gov" TargetMode="External"/><Relationship Id="rId5" Type="http://schemas.openxmlformats.org/officeDocument/2006/relationships/hyperlink" Target="mailto:winter@skschoo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ari.sample@commerce.wa.gov" TargetMode="External"/><Relationship Id="rId3" Type="http://schemas.openxmlformats.org/officeDocument/2006/relationships/hyperlink" Target="mailto:jndkimble@wavecable.com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ndkimble@wavecable.com" TargetMode="External"/><Relationship Id="rId3" Type="http://schemas.openxmlformats.org/officeDocument/2006/relationships/hyperlink" Target="mailto:kari.sample@commerce.w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Dj2ykKSVxzY6qh0lsp9UsNv8-Q4vZaAb/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VtlOkLZ0GuLDKYTyhnvbH6Gmo_Yz8CFJ/view" TargetMode="External"/><Relationship Id="rId3" Type="http://schemas.openxmlformats.org/officeDocument/2006/relationships/hyperlink" Target="https://drive.google.com/file/d/1lwcnhqO5LqavHChSq7rrxRfRWSuN5M9l/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NNyWhQUE5deynKS4bL-3UZ-iFz4UyDxj/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file/d/1J-UsnI6rinB-2KJf9JmpWMtb0JwDNTU/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3801109" y="403606"/>
            <a:ext cx="2623820" cy="1206500"/>
          </a:xfrm>
          <a:prstGeom prst="rect"/>
        </p:spPr>
        <p:txBody>
          <a:bodyPr wrap="square" lIns="0" tIns="0" rIns="0" bIns="0" rtlCol="0" vert="horz">
            <a:spAutoFit/>
          </a:bodyPr>
          <a:lstStyle/>
          <a:p>
            <a:pPr algn="ctr">
              <a:lnSpc>
                <a:spcPct val="100000"/>
              </a:lnSpc>
            </a:pPr>
            <a:r>
              <a:rPr dirty="0" sz="3950" spc="5">
                <a:latin typeface="Arial"/>
                <a:cs typeface="Arial"/>
              </a:rPr>
              <a:t>THE</a:t>
            </a:r>
            <a:r>
              <a:rPr dirty="0" sz="3950" spc="-95">
                <a:latin typeface="Arial"/>
                <a:cs typeface="Arial"/>
              </a:rPr>
              <a:t> </a:t>
            </a:r>
            <a:r>
              <a:rPr dirty="0" sz="3950">
                <a:latin typeface="Arial"/>
                <a:cs typeface="Arial"/>
              </a:rPr>
              <a:t>SAGA</a:t>
            </a:r>
            <a:endParaRPr sz="3950">
              <a:latin typeface="Arial"/>
              <a:cs typeface="Arial"/>
            </a:endParaRPr>
          </a:p>
          <a:p>
            <a:pPr algn="ctr">
              <a:lnSpc>
                <a:spcPct val="100000"/>
              </a:lnSpc>
              <a:spcBef>
                <a:spcPts val="15"/>
              </a:spcBef>
            </a:pPr>
            <a:r>
              <a:rPr dirty="0" sz="3950">
                <a:latin typeface="Arial"/>
                <a:cs typeface="Arial"/>
              </a:rPr>
              <a:t>of</a:t>
            </a:r>
            <a:endParaRPr sz="3950">
              <a:latin typeface="Arial"/>
              <a:cs typeface="Arial"/>
            </a:endParaRPr>
          </a:p>
        </p:txBody>
      </p:sp>
      <p:sp>
        <p:nvSpPr>
          <p:cNvPr id="4" name="object 4"/>
          <p:cNvSpPr txBox="1"/>
          <p:nvPr/>
        </p:nvSpPr>
        <p:spPr>
          <a:xfrm>
            <a:off x="3647216" y="1611619"/>
            <a:ext cx="2931795" cy="601980"/>
          </a:xfrm>
          <a:prstGeom prst="rect">
            <a:avLst/>
          </a:prstGeom>
        </p:spPr>
        <p:txBody>
          <a:bodyPr wrap="square" lIns="0" tIns="0" rIns="0" bIns="0" rtlCol="0" vert="horz">
            <a:spAutoFit/>
          </a:bodyPr>
          <a:lstStyle/>
          <a:p>
            <a:pPr marL="12700">
              <a:lnSpc>
                <a:spcPct val="100000"/>
              </a:lnSpc>
            </a:pPr>
            <a:r>
              <a:rPr dirty="0" sz="3950" spc="5" b="1">
                <a:latin typeface="Arial"/>
                <a:cs typeface="Arial"/>
              </a:rPr>
              <a:t>THE</a:t>
            </a:r>
            <a:r>
              <a:rPr dirty="0" sz="3950" spc="-95" b="1">
                <a:latin typeface="Arial"/>
                <a:cs typeface="Arial"/>
              </a:rPr>
              <a:t> </a:t>
            </a:r>
            <a:r>
              <a:rPr dirty="0" sz="3950" spc="5" b="1">
                <a:latin typeface="Arial"/>
                <a:cs typeface="Arial"/>
              </a:rPr>
              <a:t>LIVELY</a:t>
            </a:r>
            <a:endParaRPr sz="3950">
              <a:latin typeface="Arial"/>
              <a:cs typeface="Arial"/>
            </a:endParaRPr>
          </a:p>
        </p:txBody>
      </p:sp>
      <p:sp>
        <p:nvSpPr>
          <p:cNvPr id="5" name="object 5"/>
          <p:cNvSpPr txBox="1"/>
          <p:nvPr/>
        </p:nvSpPr>
        <p:spPr>
          <a:xfrm>
            <a:off x="507613" y="2816735"/>
            <a:ext cx="9182735" cy="3381375"/>
          </a:xfrm>
          <a:prstGeom prst="rect">
            <a:avLst/>
          </a:prstGeom>
        </p:spPr>
        <p:txBody>
          <a:bodyPr wrap="square" lIns="0" tIns="4445" rIns="0" bIns="0" rtlCol="0" vert="horz">
            <a:spAutoFit/>
          </a:bodyPr>
          <a:lstStyle/>
          <a:p>
            <a:pPr marL="12700">
              <a:lnSpc>
                <a:spcPct val="100000"/>
              </a:lnSpc>
              <a:spcBef>
                <a:spcPts val="35"/>
              </a:spcBef>
            </a:pPr>
            <a:r>
              <a:rPr dirty="0" sz="2650" spc="-10" b="1" i="1">
                <a:latin typeface="Arial"/>
                <a:cs typeface="Arial"/>
              </a:rPr>
              <a:t>Once </a:t>
            </a:r>
            <a:r>
              <a:rPr dirty="0" sz="2650" spc="-15" b="1" i="1">
                <a:latin typeface="Arial"/>
                <a:cs typeface="Arial"/>
              </a:rPr>
              <a:t>Upon </a:t>
            </a:r>
            <a:r>
              <a:rPr dirty="0" sz="2650" spc="-10" b="1" i="1">
                <a:latin typeface="Arial"/>
                <a:cs typeface="Arial"/>
              </a:rPr>
              <a:t>a Time.. </a:t>
            </a:r>
            <a:r>
              <a:rPr dirty="0" sz="1750" i="1">
                <a:latin typeface="Arial"/>
                <a:cs typeface="Arial"/>
              </a:rPr>
              <a:t>In a school district not far away, the South Kitsap</a:t>
            </a:r>
            <a:r>
              <a:rPr dirty="0" sz="1750" spc="-45" i="1">
                <a:latin typeface="Arial"/>
                <a:cs typeface="Arial"/>
              </a:rPr>
              <a:t> </a:t>
            </a:r>
            <a:r>
              <a:rPr dirty="0" sz="1750" i="1">
                <a:latin typeface="Arial"/>
                <a:cs typeface="Arial"/>
              </a:rPr>
              <a:t>School</a:t>
            </a:r>
            <a:endParaRPr sz="1750">
              <a:latin typeface="Arial"/>
              <a:cs typeface="Arial"/>
            </a:endParaRPr>
          </a:p>
          <a:p>
            <a:pPr marL="12700" marR="143510">
              <a:lnSpc>
                <a:spcPct val="100899"/>
              </a:lnSpc>
              <a:spcBef>
                <a:spcPts val="25"/>
              </a:spcBef>
            </a:pPr>
            <a:r>
              <a:rPr dirty="0" sz="1750" i="1">
                <a:latin typeface="Arial"/>
                <a:cs typeface="Arial"/>
              </a:rPr>
              <a:t>Board decided it was a good idea to buy a surveyed (meaning at auction) 44 foot luxury  racing sloop named the Lively. </a:t>
            </a:r>
            <a:r>
              <a:rPr dirty="0" sz="1750">
                <a:latin typeface="Arial"/>
                <a:cs typeface="Arial"/>
              </a:rPr>
              <a:t>They were proud and boasted that SKSD owns the biggest  sailboard of  any public school district in Washington State. This was in</a:t>
            </a:r>
            <a:r>
              <a:rPr dirty="0" sz="1750" spc="140">
                <a:latin typeface="Arial"/>
                <a:cs typeface="Arial"/>
              </a:rPr>
              <a:t> </a:t>
            </a:r>
            <a:r>
              <a:rPr dirty="0" sz="1750">
                <a:latin typeface="Arial"/>
                <a:cs typeface="Arial"/>
              </a:rPr>
              <a:t>2015.</a:t>
            </a:r>
            <a:endParaRPr sz="1750">
              <a:latin typeface="Arial"/>
              <a:cs typeface="Arial"/>
            </a:endParaRPr>
          </a:p>
          <a:p>
            <a:pPr>
              <a:lnSpc>
                <a:spcPct val="100000"/>
              </a:lnSpc>
              <a:spcBef>
                <a:spcPts val="50"/>
              </a:spcBef>
            </a:pPr>
            <a:endParaRPr sz="1800">
              <a:latin typeface="Times New Roman"/>
              <a:cs typeface="Times New Roman"/>
            </a:endParaRPr>
          </a:p>
          <a:p>
            <a:pPr marL="12700" marR="5080">
              <a:lnSpc>
                <a:spcPct val="100800"/>
              </a:lnSpc>
            </a:pPr>
            <a:r>
              <a:rPr dirty="0" sz="1750" spc="5">
                <a:latin typeface="Arial"/>
                <a:cs typeface="Arial"/>
              </a:rPr>
              <a:t>One </a:t>
            </a:r>
            <a:r>
              <a:rPr dirty="0" sz="1750">
                <a:latin typeface="Arial"/>
                <a:cs typeface="Arial"/>
              </a:rPr>
              <a:t>day many years later, a board director who regularly reviewed bills and warrants and  </a:t>
            </a:r>
            <a:r>
              <a:rPr dirty="0" sz="1750">
                <a:latin typeface="Arial"/>
                <a:cs typeface="Arial"/>
              </a:rPr>
              <a:t>found monthly bill paid by the district for "moorage" fees for something </a:t>
            </a:r>
            <a:r>
              <a:rPr dirty="0" sz="1750" spc="-5">
                <a:latin typeface="Arial"/>
                <a:cs typeface="Arial"/>
              </a:rPr>
              <a:t>called "Lively". </a:t>
            </a:r>
            <a:r>
              <a:rPr dirty="0" sz="1750">
                <a:latin typeface="Arial"/>
                <a:cs typeface="Arial"/>
              </a:rPr>
              <a:t>The  </a:t>
            </a:r>
            <a:r>
              <a:rPr dirty="0" sz="1750">
                <a:latin typeface="Arial"/>
                <a:cs typeface="Arial"/>
              </a:rPr>
              <a:t>cost was around $190 a month. </a:t>
            </a:r>
            <a:r>
              <a:rPr dirty="0" sz="1750" spc="5">
                <a:latin typeface="Arial"/>
                <a:cs typeface="Arial"/>
              </a:rPr>
              <a:t>He </a:t>
            </a:r>
            <a:r>
              <a:rPr dirty="0" sz="1750">
                <a:latin typeface="Arial"/>
                <a:cs typeface="Arial"/>
              </a:rPr>
              <a:t>asked what the "Lively" was and discovered it is a boat  </a:t>
            </a:r>
            <a:r>
              <a:rPr dirty="0" sz="1750">
                <a:latin typeface="Arial"/>
                <a:cs typeface="Arial"/>
              </a:rPr>
              <a:t>44’ sailboat for used by </a:t>
            </a:r>
            <a:r>
              <a:rPr dirty="0" sz="1750" spc="5">
                <a:latin typeface="Arial"/>
                <a:cs typeface="Arial"/>
              </a:rPr>
              <a:t>NJROTC. </a:t>
            </a:r>
            <a:r>
              <a:rPr dirty="0" sz="1750">
                <a:latin typeface="Arial"/>
                <a:cs typeface="Arial"/>
              </a:rPr>
              <a:t>Still not understanding, the director asked where the boat  </a:t>
            </a:r>
            <a:r>
              <a:rPr dirty="0" sz="1750">
                <a:latin typeface="Arial"/>
                <a:cs typeface="Arial"/>
              </a:rPr>
              <a:t>was. </a:t>
            </a:r>
            <a:r>
              <a:rPr dirty="0" sz="1750" spc="5">
                <a:latin typeface="Arial"/>
                <a:cs typeface="Arial"/>
              </a:rPr>
              <a:t>He </a:t>
            </a:r>
            <a:r>
              <a:rPr dirty="0" sz="1750">
                <a:latin typeface="Arial"/>
                <a:cs typeface="Arial"/>
              </a:rPr>
              <a:t>was told it was moored in slip 71 at the </a:t>
            </a:r>
            <a:r>
              <a:rPr dirty="0" sz="1750" spc="5">
                <a:latin typeface="Arial"/>
                <a:cs typeface="Arial"/>
              </a:rPr>
              <a:t>PO </a:t>
            </a:r>
            <a:r>
              <a:rPr dirty="0" sz="1750">
                <a:latin typeface="Arial"/>
                <a:cs typeface="Arial"/>
              </a:rPr>
              <a:t>Marina. Access is restricted so he asked  </a:t>
            </a:r>
            <a:r>
              <a:rPr dirty="0" sz="1750">
                <a:latin typeface="Arial"/>
                <a:cs typeface="Arial"/>
              </a:rPr>
              <a:t>for a "tour" of the boat. They agreed. </a:t>
            </a:r>
            <a:r>
              <a:rPr dirty="0" sz="1750" spc="5">
                <a:latin typeface="Arial"/>
                <a:cs typeface="Arial"/>
              </a:rPr>
              <a:t>He </a:t>
            </a:r>
            <a:r>
              <a:rPr dirty="0" sz="1750">
                <a:latin typeface="Arial"/>
                <a:cs typeface="Arial"/>
              </a:rPr>
              <a:t>toured it on a Friday accompanied by the District  </a:t>
            </a:r>
            <a:r>
              <a:rPr dirty="0" sz="1750">
                <a:latin typeface="Arial"/>
                <a:cs typeface="Arial"/>
              </a:rPr>
              <a:t>Superintendent since he also had never seen</a:t>
            </a:r>
            <a:r>
              <a:rPr dirty="0" sz="1750" spc="45">
                <a:latin typeface="Arial"/>
                <a:cs typeface="Arial"/>
              </a:rPr>
              <a:t> </a:t>
            </a:r>
            <a:r>
              <a:rPr dirty="0" sz="1750">
                <a:latin typeface="Arial"/>
                <a:cs typeface="Arial"/>
              </a:rPr>
              <a:t>it.</a:t>
            </a:r>
            <a:endParaRPr sz="175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prstGeom prst="rect"/>
        </p:spPr>
        <p:txBody>
          <a:bodyPr wrap="square" lIns="0" tIns="345185" rIns="0" bIns="0" rtlCol="0" vert="horz">
            <a:spAutoFit/>
          </a:bodyPr>
          <a:lstStyle/>
          <a:p>
            <a:pPr marL="264160">
              <a:lnSpc>
                <a:spcPct val="100000"/>
              </a:lnSpc>
            </a:pPr>
            <a:r>
              <a:rPr dirty="0" spc="-5">
                <a:latin typeface="Arial"/>
                <a:cs typeface="Arial"/>
              </a:rPr>
              <a:t>March 7,</a:t>
            </a:r>
            <a:r>
              <a:rPr dirty="0" spc="-85">
                <a:latin typeface="Arial"/>
                <a:cs typeface="Arial"/>
              </a:rPr>
              <a:t> </a:t>
            </a:r>
            <a:r>
              <a:rPr dirty="0" spc="-5">
                <a:latin typeface="Arial"/>
                <a:cs typeface="Arial"/>
              </a:rPr>
              <a:t>2018</a:t>
            </a:r>
          </a:p>
        </p:txBody>
      </p:sp>
      <p:sp>
        <p:nvSpPr>
          <p:cNvPr id="4" name="object 4"/>
          <p:cNvSpPr txBox="1"/>
          <p:nvPr/>
        </p:nvSpPr>
        <p:spPr>
          <a:xfrm>
            <a:off x="340106" y="1504518"/>
            <a:ext cx="9326880" cy="4770120"/>
          </a:xfrm>
          <a:prstGeom prst="rect">
            <a:avLst/>
          </a:prstGeom>
        </p:spPr>
        <p:txBody>
          <a:bodyPr wrap="square" lIns="0" tIns="0" rIns="0" bIns="0" rtlCol="0" vert="horz">
            <a:spAutoFit/>
          </a:bodyPr>
          <a:lstStyle/>
          <a:p>
            <a:pPr marL="12700" marR="675005">
              <a:lnSpc>
                <a:spcPct val="111400"/>
              </a:lnSpc>
            </a:pPr>
            <a:r>
              <a:rPr dirty="0" sz="1750" b="1" i="1">
                <a:latin typeface="Arial"/>
                <a:cs typeface="Arial"/>
              </a:rPr>
              <a:t>South Kitsap School District Notice posted on </a:t>
            </a:r>
            <a:r>
              <a:rPr dirty="0" sz="1750" spc="5" b="1" i="1">
                <a:latin typeface="Arial"/>
                <a:cs typeface="Arial"/>
              </a:rPr>
              <a:t>SKSD </a:t>
            </a:r>
            <a:r>
              <a:rPr dirty="0" sz="1750" b="1" i="1">
                <a:latin typeface="Arial"/>
                <a:cs typeface="Arial"/>
              </a:rPr>
              <a:t>Website that </a:t>
            </a:r>
            <a:r>
              <a:rPr dirty="0" sz="1750" spc="5" b="1" i="1">
                <a:latin typeface="Arial"/>
                <a:cs typeface="Arial"/>
              </a:rPr>
              <a:t>SKSD NJROTC  </a:t>
            </a:r>
            <a:r>
              <a:rPr dirty="0" sz="1750" b="1" i="1">
                <a:latin typeface="Arial"/>
                <a:cs typeface="Arial"/>
              </a:rPr>
              <a:t>Students Training on 44-foot</a:t>
            </a:r>
            <a:r>
              <a:rPr dirty="0" sz="1750" spc="30" b="1" i="1">
                <a:latin typeface="Arial"/>
                <a:cs typeface="Arial"/>
              </a:rPr>
              <a:t> </a:t>
            </a:r>
            <a:r>
              <a:rPr dirty="0" sz="1750" b="1" i="1">
                <a:latin typeface="Arial"/>
                <a:cs typeface="Arial"/>
              </a:rPr>
              <a:t>sailboat.</a:t>
            </a:r>
            <a:endParaRPr sz="1750">
              <a:latin typeface="Arial"/>
              <a:cs typeface="Arial"/>
            </a:endParaRPr>
          </a:p>
          <a:p>
            <a:pPr marL="12700">
              <a:lnSpc>
                <a:spcPct val="100000"/>
              </a:lnSpc>
              <a:spcBef>
                <a:spcPts val="160"/>
              </a:spcBef>
            </a:pPr>
            <a:r>
              <a:rPr dirty="0" sz="1750" spc="5" b="1">
                <a:latin typeface="Arial"/>
                <a:cs typeface="Arial"/>
              </a:rPr>
              <a:t>SKSD </a:t>
            </a:r>
            <a:r>
              <a:rPr dirty="0" sz="1750" b="1">
                <a:latin typeface="Arial"/>
                <a:cs typeface="Arial"/>
              </a:rPr>
              <a:t>Website posting of students training of</a:t>
            </a:r>
            <a:r>
              <a:rPr dirty="0" sz="1750" spc="55" b="1">
                <a:latin typeface="Arial"/>
                <a:cs typeface="Arial"/>
              </a:rPr>
              <a:t> </a:t>
            </a:r>
            <a:r>
              <a:rPr dirty="0" sz="1750" b="1">
                <a:latin typeface="Arial"/>
                <a:cs typeface="Arial"/>
              </a:rPr>
              <a:t>Lively</a:t>
            </a:r>
            <a:r>
              <a:rPr dirty="0" sz="2650" b="1">
                <a:latin typeface="Arial"/>
                <a:cs typeface="Arial"/>
              </a:rPr>
              <a:t>.</a:t>
            </a:r>
            <a:endParaRPr sz="2650">
              <a:latin typeface="Arial"/>
              <a:cs typeface="Arial"/>
            </a:endParaRPr>
          </a:p>
          <a:p>
            <a:pPr marL="12700">
              <a:lnSpc>
                <a:spcPct val="100000"/>
              </a:lnSpc>
              <a:spcBef>
                <a:spcPts val="80"/>
              </a:spcBef>
            </a:pPr>
            <a:r>
              <a:rPr dirty="0" sz="1550" spc="-10" u="heavy">
                <a:solidFill>
                  <a:srgbClr val="009A9A"/>
                </a:solidFill>
                <a:latin typeface="Arial"/>
                <a:cs typeface="Arial"/>
                <a:hlinkClick r:id="rId2"/>
              </a:rPr>
              <a:t>https://drive.google.com/file/d/1ffZaPfJKTfLsA12dYa2E3FX5fCquxOHz/view?usp=sharing</a:t>
            </a:r>
            <a:endParaRPr sz="1550">
              <a:latin typeface="Arial"/>
              <a:cs typeface="Arial"/>
            </a:endParaRPr>
          </a:p>
          <a:p>
            <a:pPr>
              <a:lnSpc>
                <a:spcPct val="100000"/>
              </a:lnSpc>
              <a:spcBef>
                <a:spcPts val="10"/>
              </a:spcBef>
            </a:pPr>
            <a:endParaRPr sz="1800">
              <a:latin typeface="Times New Roman"/>
              <a:cs typeface="Times New Roman"/>
            </a:endParaRPr>
          </a:p>
          <a:p>
            <a:pPr marL="12700">
              <a:lnSpc>
                <a:spcPct val="100000"/>
              </a:lnSpc>
            </a:pPr>
            <a:r>
              <a:rPr dirty="0" sz="2200" spc="-5" b="1">
                <a:latin typeface="Arial"/>
                <a:cs typeface="Arial"/>
              </a:rPr>
              <a:t>April 30,</a:t>
            </a:r>
            <a:r>
              <a:rPr dirty="0" sz="2200" spc="-85" b="1">
                <a:latin typeface="Arial"/>
                <a:cs typeface="Arial"/>
              </a:rPr>
              <a:t> </a:t>
            </a:r>
            <a:r>
              <a:rPr dirty="0" sz="2200" spc="-5" b="1">
                <a:latin typeface="Arial"/>
                <a:cs typeface="Arial"/>
              </a:rPr>
              <a:t>2020</a:t>
            </a:r>
            <a:endParaRPr sz="2200">
              <a:latin typeface="Arial"/>
              <a:cs typeface="Arial"/>
            </a:endParaRPr>
          </a:p>
          <a:p>
            <a:pPr>
              <a:lnSpc>
                <a:spcPct val="100000"/>
              </a:lnSpc>
              <a:spcBef>
                <a:spcPts val="43"/>
              </a:spcBef>
            </a:pPr>
            <a:endParaRPr sz="2350">
              <a:latin typeface="Times New Roman"/>
              <a:cs typeface="Times New Roman"/>
            </a:endParaRPr>
          </a:p>
          <a:p>
            <a:pPr marL="12700" marR="5080">
              <a:lnSpc>
                <a:spcPct val="106100"/>
              </a:lnSpc>
            </a:pPr>
            <a:r>
              <a:rPr dirty="0" sz="1750" spc="5">
                <a:latin typeface="Arial"/>
                <a:cs typeface="Arial"/>
              </a:rPr>
              <a:t>A </a:t>
            </a:r>
            <a:r>
              <a:rPr dirty="0" sz="1750">
                <a:latin typeface="Arial"/>
                <a:cs typeface="Arial"/>
              </a:rPr>
              <a:t>grant from Washington State Department of Commerce of $24,000 (with legislative  </a:t>
            </a:r>
            <a:r>
              <a:rPr dirty="0" sz="1750">
                <a:latin typeface="Arial"/>
                <a:cs typeface="Arial"/>
              </a:rPr>
              <a:t>assistance from Rep. Jessie Young) was awarded to the South Kitsap Public Education  Foundation who then donated the entire grant to South Kitsap School District </a:t>
            </a:r>
            <a:r>
              <a:rPr dirty="0" sz="1750" spc="5">
                <a:latin typeface="Arial"/>
                <a:cs typeface="Arial"/>
              </a:rPr>
              <a:t>to </a:t>
            </a:r>
            <a:r>
              <a:rPr dirty="0" sz="1750">
                <a:latin typeface="Arial"/>
                <a:cs typeface="Arial"/>
              </a:rPr>
              <a:t>be used to  </a:t>
            </a:r>
            <a:r>
              <a:rPr dirty="0" sz="1750">
                <a:latin typeface="Arial"/>
                <a:cs typeface="Arial"/>
              </a:rPr>
              <a:t>replace major </a:t>
            </a:r>
            <a:r>
              <a:rPr dirty="0" sz="1750" spc="-5">
                <a:latin typeface="Arial"/>
                <a:cs typeface="Arial"/>
              </a:rPr>
              <a:t>navigation </a:t>
            </a:r>
            <a:r>
              <a:rPr dirty="0" sz="1750">
                <a:latin typeface="Arial"/>
                <a:cs typeface="Arial"/>
              </a:rPr>
              <a:t>instrumentation and effect 'other' repairs. (PDF Exhibit (4) $25,000  </a:t>
            </a:r>
            <a:r>
              <a:rPr dirty="0" sz="1750">
                <a:latin typeface="Arial"/>
                <a:cs typeface="Arial"/>
              </a:rPr>
              <a:t>State of Washington Department of Commerce Grant for replacement navigation instruments  and other repairs. The Department of Commerce sent a letter to Capt. Schapler. notifying him  that </a:t>
            </a:r>
            <a:r>
              <a:rPr dirty="0" sz="1750" spc="5">
                <a:latin typeface="Arial"/>
                <a:cs typeface="Arial"/>
              </a:rPr>
              <a:t>Governor </a:t>
            </a:r>
            <a:r>
              <a:rPr dirty="0" sz="1750">
                <a:latin typeface="Arial"/>
                <a:cs typeface="Arial"/>
              </a:rPr>
              <a:t>Inslee signed 2020 Supplemental State </a:t>
            </a:r>
            <a:r>
              <a:rPr dirty="0" sz="1750" spc="-5">
                <a:latin typeface="Arial"/>
                <a:cs typeface="Arial"/>
              </a:rPr>
              <a:t>Capital </a:t>
            </a:r>
            <a:r>
              <a:rPr dirty="0" sz="1750">
                <a:latin typeface="Arial"/>
                <a:cs typeface="Arial"/>
              </a:rPr>
              <a:t>Budget, which </a:t>
            </a:r>
            <a:r>
              <a:rPr dirty="0" sz="1750" spc="-5">
                <a:latin typeface="Arial"/>
                <a:cs typeface="Arial"/>
              </a:rPr>
              <a:t>included </a:t>
            </a:r>
            <a:r>
              <a:rPr dirty="0" sz="1750">
                <a:latin typeface="Arial"/>
                <a:cs typeface="Arial"/>
              </a:rPr>
              <a:t>an  </a:t>
            </a:r>
            <a:r>
              <a:rPr dirty="0" sz="1750">
                <a:latin typeface="Arial"/>
                <a:cs typeface="Arial"/>
              </a:rPr>
              <a:t>appropriation of $24,000 for the South Kitsap High School </a:t>
            </a:r>
            <a:r>
              <a:rPr dirty="0" sz="1750" spc="5">
                <a:latin typeface="Arial"/>
                <a:cs typeface="Arial"/>
              </a:rPr>
              <a:t>NJROTC </a:t>
            </a:r>
            <a:r>
              <a:rPr dirty="0" sz="1750">
                <a:latin typeface="Arial"/>
                <a:cs typeface="Arial"/>
              </a:rPr>
              <a:t>Equipment (Port  </a:t>
            </a:r>
            <a:r>
              <a:rPr dirty="0" sz="1750">
                <a:latin typeface="Arial"/>
                <a:cs typeface="Arial"/>
              </a:rPr>
              <a:t>Orchard)</a:t>
            </a:r>
            <a:r>
              <a:rPr dirty="0" sz="1750" spc="-50">
                <a:latin typeface="Arial"/>
                <a:cs typeface="Arial"/>
              </a:rPr>
              <a:t> </a:t>
            </a:r>
            <a:r>
              <a:rPr dirty="0" sz="1750">
                <a:latin typeface="Arial"/>
                <a:cs typeface="Arial"/>
              </a:rPr>
              <a:t>Project.</a:t>
            </a:r>
            <a:endParaRPr sz="17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5386" y="780122"/>
            <a:ext cx="8796020" cy="4408170"/>
          </a:xfrm>
          <a:prstGeom prst="rect">
            <a:avLst/>
          </a:prstGeom>
        </p:spPr>
        <p:txBody>
          <a:bodyPr wrap="square" lIns="0" tIns="0" rIns="0" bIns="0" rtlCol="0" vert="horz">
            <a:spAutoFit/>
          </a:bodyPr>
          <a:lstStyle/>
          <a:p>
            <a:pPr marL="12700" marR="1037590">
              <a:lnSpc>
                <a:spcPct val="111300"/>
              </a:lnSpc>
            </a:pPr>
            <a:r>
              <a:rPr dirty="0" sz="1750">
                <a:latin typeface="Arial"/>
                <a:cs typeface="Arial"/>
              </a:rPr>
              <a:t>It is notable at this point that one of </a:t>
            </a:r>
            <a:r>
              <a:rPr dirty="0" sz="1750" spc="5">
                <a:latin typeface="Arial"/>
                <a:cs typeface="Arial"/>
              </a:rPr>
              <a:t>the </a:t>
            </a:r>
            <a:r>
              <a:rPr dirty="0" sz="1750">
                <a:latin typeface="Arial"/>
                <a:cs typeface="Arial"/>
              </a:rPr>
              <a:t>conditions of the grant is that any  </a:t>
            </a:r>
            <a:r>
              <a:rPr dirty="0" sz="1750">
                <a:latin typeface="Arial"/>
                <a:cs typeface="Arial"/>
              </a:rPr>
              <a:t>property relevant to </a:t>
            </a:r>
            <a:r>
              <a:rPr dirty="0" sz="1750" spc="5">
                <a:latin typeface="Arial"/>
                <a:cs typeface="Arial"/>
              </a:rPr>
              <a:t>the </a:t>
            </a:r>
            <a:r>
              <a:rPr dirty="0" sz="1750">
                <a:latin typeface="Arial"/>
                <a:cs typeface="Arial"/>
              </a:rPr>
              <a:t>project (that would </a:t>
            </a:r>
            <a:r>
              <a:rPr dirty="0" sz="1750" spc="5">
                <a:latin typeface="Arial"/>
                <a:cs typeface="Arial"/>
              </a:rPr>
              <a:t>mean </a:t>
            </a:r>
            <a:r>
              <a:rPr dirty="0" sz="1750">
                <a:latin typeface="Arial"/>
                <a:cs typeface="Arial"/>
              </a:rPr>
              <a:t>the Lively) must be owned or  </a:t>
            </a:r>
            <a:r>
              <a:rPr dirty="0" sz="1750">
                <a:latin typeface="Arial"/>
                <a:cs typeface="Arial"/>
              </a:rPr>
              <a:t>secured by a long-term lease that </a:t>
            </a:r>
            <a:r>
              <a:rPr dirty="0" sz="1750" spc="5">
                <a:latin typeface="Arial"/>
                <a:cs typeface="Arial"/>
              </a:rPr>
              <a:t>remains </a:t>
            </a:r>
            <a:r>
              <a:rPr dirty="0" sz="1750">
                <a:latin typeface="Arial"/>
                <a:cs typeface="Arial"/>
              </a:rPr>
              <a:t>in effect for a minimum of ten years  </a:t>
            </a:r>
            <a:r>
              <a:rPr dirty="0" sz="1750">
                <a:latin typeface="Arial"/>
                <a:cs typeface="Arial"/>
              </a:rPr>
              <a:t>following the final payment date. So, South Kitsap School District must retain  ownership of </a:t>
            </a:r>
            <a:r>
              <a:rPr dirty="0" sz="1750" spc="5">
                <a:latin typeface="Arial"/>
                <a:cs typeface="Arial"/>
              </a:rPr>
              <a:t>the </a:t>
            </a:r>
            <a:r>
              <a:rPr dirty="0" sz="1750">
                <a:latin typeface="Arial"/>
                <a:cs typeface="Arial"/>
              </a:rPr>
              <a:t>Lively for ten years starting from </a:t>
            </a:r>
            <a:r>
              <a:rPr dirty="0" sz="1750" spc="5">
                <a:latin typeface="Arial"/>
                <a:cs typeface="Arial"/>
              </a:rPr>
              <a:t>the </a:t>
            </a:r>
            <a:r>
              <a:rPr dirty="0" sz="1750">
                <a:latin typeface="Arial"/>
                <a:cs typeface="Arial"/>
              </a:rPr>
              <a:t>date that the last of the  </a:t>
            </a:r>
            <a:r>
              <a:rPr dirty="0" sz="1750">
                <a:latin typeface="Arial"/>
                <a:cs typeface="Arial"/>
              </a:rPr>
              <a:t>grant award is used. The grant  ended on June 3, 2021. Certainly all the</a:t>
            </a:r>
            <a:r>
              <a:rPr dirty="0" sz="1750" spc="165">
                <a:latin typeface="Arial"/>
                <a:cs typeface="Arial"/>
              </a:rPr>
              <a:t> </a:t>
            </a:r>
            <a:r>
              <a:rPr dirty="0" sz="1750">
                <a:latin typeface="Arial"/>
                <a:cs typeface="Arial"/>
              </a:rPr>
              <a:t>grant</a:t>
            </a:r>
            <a:endParaRPr sz="1750">
              <a:latin typeface="Arial"/>
              <a:cs typeface="Arial"/>
            </a:endParaRPr>
          </a:p>
          <a:p>
            <a:pPr marL="12700" marR="5080">
              <a:lnSpc>
                <a:spcPct val="111200"/>
              </a:lnSpc>
              <a:spcBef>
                <a:spcPts val="5"/>
              </a:spcBef>
            </a:pPr>
            <a:r>
              <a:rPr dirty="0" sz="1750">
                <a:latin typeface="Arial"/>
                <a:cs typeface="Arial"/>
              </a:rPr>
              <a:t>money was expended on </a:t>
            </a:r>
            <a:r>
              <a:rPr dirty="0" sz="1750" spc="-5">
                <a:latin typeface="Arial"/>
                <a:cs typeface="Arial"/>
              </a:rPr>
              <a:t>all </a:t>
            </a:r>
            <a:r>
              <a:rPr dirty="0" sz="1750">
                <a:latin typeface="Arial"/>
                <a:cs typeface="Arial"/>
              </a:rPr>
              <a:t>new </a:t>
            </a:r>
            <a:r>
              <a:rPr dirty="0" sz="1750" spc="-5">
                <a:latin typeface="Arial"/>
                <a:cs typeface="Arial"/>
              </a:rPr>
              <a:t>navigation </a:t>
            </a:r>
            <a:r>
              <a:rPr dirty="0" sz="1750">
                <a:latin typeface="Arial"/>
                <a:cs typeface="Arial"/>
              </a:rPr>
              <a:t>and electronic replacements/upgrades for  </a:t>
            </a:r>
            <a:r>
              <a:rPr dirty="0" sz="1750">
                <a:latin typeface="Arial"/>
                <a:cs typeface="Arial"/>
              </a:rPr>
              <a:t>the Lively. Looks like the District is stuck with keeping the Lively till at least June of</a:t>
            </a:r>
            <a:r>
              <a:rPr dirty="0" sz="1750" spc="185">
                <a:latin typeface="Arial"/>
                <a:cs typeface="Arial"/>
              </a:rPr>
              <a:t> </a:t>
            </a:r>
            <a:r>
              <a:rPr dirty="0" sz="1750">
                <a:latin typeface="Arial"/>
                <a:cs typeface="Arial"/>
              </a:rPr>
              <a:t>2031</a:t>
            </a:r>
            <a:r>
              <a:rPr dirty="0" sz="1750" b="1">
                <a:latin typeface="Arial"/>
                <a:cs typeface="Arial"/>
              </a:rPr>
              <a:t>.</a:t>
            </a:r>
            <a:endParaRPr sz="175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12700">
              <a:lnSpc>
                <a:spcPts val="2470"/>
              </a:lnSpc>
              <a:spcBef>
                <a:spcPts val="1019"/>
              </a:spcBef>
            </a:pPr>
            <a:r>
              <a:rPr dirty="0" sz="2200" spc="-5" b="1">
                <a:latin typeface="Arial"/>
                <a:cs typeface="Arial"/>
              </a:rPr>
              <a:t>Washington State Department of Commerce Letter to</a:t>
            </a:r>
            <a:r>
              <a:rPr dirty="0" sz="2200" spc="-25" b="1">
                <a:latin typeface="Arial"/>
                <a:cs typeface="Arial"/>
              </a:rPr>
              <a:t> </a:t>
            </a:r>
            <a:r>
              <a:rPr dirty="0" sz="2200" spc="-5" b="1">
                <a:latin typeface="Arial"/>
                <a:cs typeface="Arial"/>
              </a:rPr>
              <a:t>Capt.</a:t>
            </a:r>
            <a:endParaRPr sz="2200">
              <a:latin typeface="Arial"/>
              <a:cs typeface="Arial"/>
            </a:endParaRPr>
          </a:p>
          <a:p>
            <a:pPr marL="389890">
              <a:lnSpc>
                <a:spcPts val="3010"/>
              </a:lnSpc>
            </a:pPr>
            <a:r>
              <a:rPr dirty="0" sz="2200" spc="-5" b="1">
                <a:latin typeface="Arial"/>
                <a:cs typeface="Arial"/>
              </a:rPr>
              <a:t>Schapler</a:t>
            </a:r>
            <a:r>
              <a:rPr dirty="0" sz="2650" spc="-5" b="1">
                <a:latin typeface="Arial"/>
                <a:cs typeface="Arial"/>
              </a:rPr>
              <a:t>.</a:t>
            </a:r>
            <a:endParaRPr sz="2650">
              <a:latin typeface="Arial"/>
              <a:cs typeface="Arial"/>
            </a:endParaRPr>
          </a:p>
          <a:p>
            <a:pPr>
              <a:lnSpc>
                <a:spcPct val="100000"/>
              </a:lnSpc>
              <a:spcBef>
                <a:spcPts val="33"/>
              </a:spcBef>
            </a:pPr>
            <a:endParaRPr sz="3150">
              <a:latin typeface="Times New Roman"/>
              <a:cs typeface="Times New Roman"/>
            </a:endParaRPr>
          </a:p>
          <a:p>
            <a:pPr marL="12700">
              <a:lnSpc>
                <a:spcPct val="100000"/>
              </a:lnSpc>
            </a:pPr>
            <a:r>
              <a:rPr dirty="0" sz="1550" spc="-10" u="heavy">
                <a:solidFill>
                  <a:srgbClr val="009A9A"/>
                </a:solidFill>
                <a:latin typeface="Arial"/>
                <a:cs typeface="Arial"/>
                <a:hlinkClick r:id="rId2"/>
              </a:rPr>
              <a:t>https://drive.google.com/file/d/1u59yZv3jRBsxjftklnA8qpCktFBG69G0/view?usp=sharing</a:t>
            </a:r>
            <a:endParaRPr sz="155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130219" y="1077491"/>
            <a:ext cx="8276590" cy="474345"/>
          </a:xfrm>
          <a:prstGeom prst="rect"/>
        </p:spPr>
        <p:txBody>
          <a:bodyPr wrap="square" lIns="0" tIns="0" rIns="0" bIns="0" rtlCol="0" vert="horz">
            <a:spAutoFit/>
          </a:bodyPr>
          <a:lstStyle/>
          <a:p>
            <a:pPr marL="389890" indent="-377190">
              <a:lnSpc>
                <a:spcPct val="100000"/>
              </a:lnSpc>
              <a:buFont typeface="Arial"/>
              <a:buChar char="•"/>
              <a:tabLst>
                <a:tab pos="390525" algn="l"/>
              </a:tabLst>
            </a:pPr>
            <a:r>
              <a:rPr dirty="0" sz="3050" spc="15">
                <a:latin typeface="Arial"/>
                <a:cs typeface="Arial"/>
              </a:rPr>
              <a:t>What Was </a:t>
            </a:r>
            <a:r>
              <a:rPr dirty="0" sz="3050" spc="10">
                <a:latin typeface="Arial"/>
                <a:cs typeface="Arial"/>
              </a:rPr>
              <a:t>the Original </a:t>
            </a:r>
            <a:r>
              <a:rPr dirty="0" sz="3050" spc="15">
                <a:latin typeface="Arial"/>
                <a:cs typeface="Arial"/>
              </a:rPr>
              <a:t>Cost </a:t>
            </a:r>
            <a:r>
              <a:rPr dirty="0" sz="3050" spc="10">
                <a:latin typeface="Arial"/>
                <a:cs typeface="Arial"/>
              </a:rPr>
              <a:t>of </a:t>
            </a:r>
            <a:r>
              <a:rPr dirty="0" sz="3050" spc="15">
                <a:latin typeface="Arial"/>
                <a:cs typeface="Arial"/>
              </a:rPr>
              <a:t>The</a:t>
            </a:r>
            <a:r>
              <a:rPr dirty="0" sz="3050" spc="-10">
                <a:latin typeface="Arial"/>
                <a:cs typeface="Arial"/>
              </a:rPr>
              <a:t> </a:t>
            </a:r>
            <a:r>
              <a:rPr dirty="0" sz="3050" spc="10">
                <a:latin typeface="Arial"/>
                <a:cs typeface="Arial"/>
              </a:rPr>
              <a:t>Lively?</a:t>
            </a:r>
            <a:endParaRPr sz="3050">
              <a:latin typeface="Arial"/>
              <a:cs typeface="Arial"/>
            </a:endParaRPr>
          </a:p>
        </p:txBody>
      </p:sp>
      <p:sp>
        <p:nvSpPr>
          <p:cNvPr id="4" name="object 4"/>
          <p:cNvSpPr txBox="1"/>
          <p:nvPr/>
        </p:nvSpPr>
        <p:spPr>
          <a:xfrm>
            <a:off x="505505" y="2110373"/>
            <a:ext cx="7860665" cy="3241675"/>
          </a:xfrm>
          <a:prstGeom prst="rect">
            <a:avLst/>
          </a:prstGeom>
        </p:spPr>
        <p:txBody>
          <a:bodyPr wrap="square" lIns="0" tIns="0" rIns="0" bIns="0" rtlCol="0" vert="horz">
            <a:spAutoFit/>
          </a:bodyPr>
          <a:lstStyle/>
          <a:p>
            <a:pPr marL="12700" marR="5080">
              <a:lnSpc>
                <a:spcPct val="121100"/>
              </a:lnSpc>
            </a:pPr>
            <a:r>
              <a:rPr dirty="0" sz="1750">
                <a:latin typeface="Arial"/>
                <a:cs typeface="Arial"/>
              </a:rPr>
              <a:t>The Lively was purchased for $8,000 in 2016 using monies from the first grant  of $20,000 awarded by the Robert Reverman Foundation. This left $12,000 of  the original grant, and those funds are only to be used for education and  training. Per the grant conditions, South Kitsap High School is not permitted to  use the remaining funds for moorage fees, boat repairs, boat maintenance, etc.  Another grant since the Reverman grant of $24,000 was awarded by the  Washington State Department of Commerce. The term of this grant runs from  </a:t>
            </a:r>
            <a:r>
              <a:rPr dirty="0" sz="1750">
                <a:latin typeface="Arial"/>
                <a:cs typeface="Arial"/>
              </a:rPr>
              <a:t>04-20-2020 through 06-30-21. It appears most if not all of this last grant was  expended for the complete replacement of all navigation and other electronics  on the</a:t>
            </a:r>
            <a:r>
              <a:rPr dirty="0" sz="1750" spc="-55">
                <a:latin typeface="Arial"/>
                <a:cs typeface="Arial"/>
              </a:rPr>
              <a:t> </a:t>
            </a:r>
            <a:r>
              <a:rPr dirty="0" sz="1750">
                <a:latin typeface="Arial"/>
                <a:cs typeface="Arial"/>
              </a:rPr>
              <a:t>Lively</a:t>
            </a:r>
            <a:endParaRPr sz="175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p:nvPr/>
        </p:nvSpPr>
        <p:spPr>
          <a:xfrm>
            <a:off x="423926" y="440042"/>
            <a:ext cx="9093200" cy="1626235"/>
          </a:xfrm>
          <a:prstGeom prst="rect">
            <a:avLst/>
          </a:prstGeom>
        </p:spPr>
        <p:txBody>
          <a:bodyPr wrap="square" lIns="0" tIns="0" rIns="0" bIns="0" rtlCol="0" vert="horz">
            <a:spAutoFit/>
          </a:bodyPr>
          <a:lstStyle/>
          <a:p>
            <a:pPr marL="12700" marR="5080">
              <a:lnSpc>
                <a:spcPct val="121100"/>
              </a:lnSpc>
            </a:pPr>
            <a:r>
              <a:rPr dirty="0" sz="1750">
                <a:latin typeface="Arial"/>
                <a:cs typeface="Arial"/>
              </a:rPr>
              <a:t>In the </a:t>
            </a:r>
            <a:r>
              <a:rPr dirty="0" sz="1750">
                <a:latin typeface="Arial"/>
                <a:cs typeface="Arial"/>
              </a:rPr>
              <a:t>nine </a:t>
            </a:r>
            <a:r>
              <a:rPr dirty="0" sz="1750">
                <a:latin typeface="Arial"/>
                <a:cs typeface="Arial"/>
              </a:rPr>
              <a:t>years that has passed since </a:t>
            </a:r>
            <a:r>
              <a:rPr dirty="0" sz="1750" spc="5">
                <a:latin typeface="Arial"/>
                <a:cs typeface="Arial"/>
              </a:rPr>
              <a:t>SKSD JROTC </a:t>
            </a:r>
            <a:r>
              <a:rPr dirty="0" sz="1750">
                <a:latin typeface="Arial"/>
                <a:cs typeface="Arial"/>
              </a:rPr>
              <a:t>Program was awarded the $20,000,  </a:t>
            </a:r>
            <a:r>
              <a:rPr dirty="0" sz="1750">
                <a:latin typeface="Arial"/>
                <a:cs typeface="Arial"/>
              </a:rPr>
              <a:t>Reverman grant, it is difficult to imagine that the remaining $12,000 of that grant has been  expended </a:t>
            </a:r>
            <a:r>
              <a:rPr dirty="0" sz="1750">
                <a:latin typeface="Arial"/>
                <a:cs typeface="Arial"/>
              </a:rPr>
              <a:t>on. </a:t>
            </a:r>
            <a:r>
              <a:rPr dirty="0" sz="1750">
                <a:latin typeface="Arial"/>
                <a:cs typeface="Arial"/>
              </a:rPr>
              <a:t>Certainly, what remains is sufficient to at least start what was 'promised' to be  an </a:t>
            </a:r>
            <a:r>
              <a:rPr dirty="0" sz="1750" spc="-5">
                <a:latin typeface="Arial"/>
                <a:cs typeface="Arial"/>
              </a:rPr>
              <a:t>encompassing education </a:t>
            </a:r>
            <a:r>
              <a:rPr dirty="0" sz="1750">
                <a:latin typeface="Arial"/>
                <a:cs typeface="Arial"/>
              </a:rPr>
              <a:t>and training program for all 14-18 year old students attending  </a:t>
            </a:r>
            <a:r>
              <a:rPr dirty="0" sz="1750">
                <a:latin typeface="Arial"/>
                <a:cs typeface="Arial"/>
              </a:rPr>
              <a:t>the South Kitsap School</a:t>
            </a:r>
            <a:r>
              <a:rPr dirty="0" sz="1750" spc="5">
                <a:latin typeface="Arial"/>
                <a:cs typeface="Arial"/>
              </a:rPr>
              <a:t> </a:t>
            </a:r>
            <a:r>
              <a:rPr dirty="0" sz="1750">
                <a:latin typeface="Arial"/>
                <a:cs typeface="Arial"/>
              </a:rPr>
              <a:t>District.</a:t>
            </a:r>
            <a:endParaRPr sz="1750">
              <a:latin typeface="Arial"/>
              <a:cs typeface="Arial"/>
            </a:endParaRPr>
          </a:p>
        </p:txBody>
      </p:sp>
      <p:sp>
        <p:nvSpPr>
          <p:cNvPr id="4" name="object 4"/>
          <p:cNvSpPr txBox="1">
            <a:spLocks noGrp="1"/>
          </p:cNvSpPr>
          <p:nvPr>
            <p:ph type="title"/>
          </p:nvPr>
        </p:nvSpPr>
        <p:spPr>
          <a:xfrm>
            <a:off x="1355128" y="2453132"/>
            <a:ext cx="7397750" cy="413384"/>
          </a:xfrm>
          <a:prstGeom prst="rect"/>
        </p:spPr>
        <p:txBody>
          <a:bodyPr wrap="square" lIns="0" tIns="0" rIns="0" bIns="0" rtlCol="0" vert="horz">
            <a:spAutoFit/>
          </a:bodyPr>
          <a:lstStyle/>
          <a:p>
            <a:pPr marL="12700">
              <a:lnSpc>
                <a:spcPct val="100000"/>
              </a:lnSpc>
            </a:pPr>
            <a:r>
              <a:rPr dirty="0" sz="2650" spc="-10">
                <a:latin typeface="Arial"/>
                <a:cs typeface="Arial"/>
              </a:rPr>
              <a:t>What </a:t>
            </a:r>
            <a:r>
              <a:rPr dirty="0" sz="2650" spc="-5">
                <a:latin typeface="Arial"/>
                <a:cs typeface="Arial"/>
              </a:rPr>
              <a:t>is </a:t>
            </a:r>
            <a:r>
              <a:rPr dirty="0" sz="2650" spc="-10">
                <a:latin typeface="Arial"/>
                <a:cs typeface="Arial"/>
              </a:rPr>
              <a:t>the Current Value &amp; Use </a:t>
            </a:r>
            <a:r>
              <a:rPr dirty="0" sz="2650" spc="-5">
                <a:latin typeface="Arial"/>
                <a:cs typeface="Arial"/>
              </a:rPr>
              <a:t>of </a:t>
            </a:r>
            <a:r>
              <a:rPr dirty="0" sz="2650" spc="-10">
                <a:latin typeface="Arial"/>
                <a:cs typeface="Arial"/>
              </a:rPr>
              <a:t>the</a:t>
            </a:r>
            <a:r>
              <a:rPr dirty="0" sz="2650" spc="-75">
                <a:latin typeface="Arial"/>
                <a:cs typeface="Arial"/>
              </a:rPr>
              <a:t> </a:t>
            </a:r>
            <a:r>
              <a:rPr dirty="0" sz="2650" spc="-5">
                <a:latin typeface="Arial"/>
                <a:cs typeface="Arial"/>
              </a:rPr>
              <a:t>Lively?</a:t>
            </a:r>
            <a:endParaRPr sz="2650">
              <a:latin typeface="Arial"/>
              <a:cs typeface="Arial"/>
            </a:endParaRPr>
          </a:p>
        </p:txBody>
      </p:sp>
      <p:sp>
        <p:nvSpPr>
          <p:cNvPr id="5" name="object 5"/>
          <p:cNvSpPr txBox="1"/>
          <p:nvPr/>
        </p:nvSpPr>
        <p:spPr>
          <a:xfrm>
            <a:off x="423900" y="3342500"/>
            <a:ext cx="9197340" cy="3394710"/>
          </a:xfrm>
          <a:prstGeom prst="rect">
            <a:avLst/>
          </a:prstGeom>
        </p:spPr>
        <p:txBody>
          <a:bodyPr wrap="square" lIns="0" tIns="0" rIns="0" bIns="0" rtlCol="0" vert="horz">
            <a:spAutoFit/>
          </a:bodyPr>
          <a:lstStyle/>
          <a:p>
            <a:pPr marL="12700" marR="5080">
              <a:lnSpc>
                <a:spcPct val="121100"/>
              </a:lnSpc>
            </a:pPr>
            <a:r>
              <a:rPr dirty="0" sz="1750">
                <a:latin typeface="Arial"/>
                <a:cs typeface="Arial"/>
              </a:rPr>
              <a:t>T</a:t>
            </a:r>
            <a:r>
              <a:rPr dirty="0" sz="1750">
                <a:latin typeface="Arial"/>
                <a:cs typeface="Arial"/>
              </a:rPr>
              <a:t>he Lively </a:t>
            </a:r>
            <a:r>
              <a:rPr dirty="0" sz="1750">
                <a:latin typeface="Arial"/>
                <a:cs typeface="Arial"/>
              </a:rPr>
              <a:t>has been </a:t>
            </a:r>
            <a:r>
              <a:rPr dirty="0" sz="1750">
                <a:latin typeface="Arial"/>
                <a:cs typeface="Arial"/>
              </a:rPr>
              <a:t>appraised </a:t>
            </a:r>
            <a:r>
              <a:rPr dirty="0" sz="1750">
                <a:latin typeface="Arial"/>
                <a:cs typeface="Arial"/>
              </a:rPr>
              <a:t>with a </a:t>
            </a:r>
            <a:r>
              <a:rPr dirty="0" sz="1750">
                <a:latin typeface="Arial"/>
                <a:cs typeface="Arial"/>
              </a:rPr>
              <a:t>value of $35,000 for purposes of insuring for hazards.  The 2021 vessel license and registration are current. The registration reflects South Kitsap  School District as the only owner of the Lively yet only the </a:t>
            </a:r>
            <a:r>
              <a:rPr dirty="0" sz="1750" spc="5">
                <a:latin typeface="Arial"/>
                <a:cs typeface="Arial"/>
              </a:rPr>
              <a:t>NJROTC </a:t>
            </a:r>
            <a:r>
              <a:rPr dirty="0" sz="1750">
                <a:latin typeface="Arial"/>
                <a:cs typeface="Arial"/>
              </a:rPr>
              <a:t>Cadets attending </a:t>
            </a:r>
            <a:r>
              <a:rPr dirty="0" sz="1750" spc="5">
                <a:latin typeface="Arial"/>
                <a:cs typeface="Arial"/>
              </a:rPr>
              <a:t>SKSD  </a:t>
            </a:r>
            <a:r>
              <a:rPr dirty="0" sz="1750">
                <a:latin typeface="Arial"/>
                <a:cs typeface="Arial"/>
              </a:rPr>
              <a:t>are permitted to train on</a:t>
            </a:r>
            <a:r>
              <a:rPr dirty="0" sz="1750" spc="-5">
                <a:latin typeface="Arial"/>
                <a:cs typeface="Arial"/>
              </a:rPr>
              <a:t> </a:t>
            </a:r>
            <a:r>
              <a:rPr dirty="0" sz="1750">
                <a:latin typeface="Arial"/>
                <a:cs typeface="Arial"/>
              </a:rPr>
              <a:t>it.</a:t>
            </a:r>
            <a:endParaRPr sz="1750">
              <a:latin typeface="Arial"/>
              <a:cs typeface="Arial"/>
            </a:endParaRPr>
          </a:p>
          <a:p>
            <a:pPr>
              <a:lnSpc>
                <a:spcPct val="100000"/>
              </a:lnSpc>
              <a:spcBef>
                <a:spcPts val="19"/>
              </a:spcBef>
            </a:pPr>
            <a:endParaRPr sz="2200">
              <a:latin typeface="Times New Roman"/>
              <a:cs typeface="Times New Roman"/>
            </a:endParaRPr>
          </a:p>
          <a:p>
            <a:pPr marL="12700" marR="203835">
              <a:lnSpc>
                <a:spcPct val="120100"/>
              </a:lnSpc>
              <a:tabLst>
                <a:tab pos="831850" algn="l"/>
                <a:tab pos="8239759" algn="l"/>
              </a:tabLst>
            </a:pPr>
            <a:r>
              <a:rPr dirty="0" sz="2600" spc="15" b="1">
                <a:latin typeface="Arial"/>
                <a:cs typeface="Arial"/>
              </a:rPr>
              <a:t>Lively</a:t>
            </a:r>
            <a:r>
              <a:rPr dirty="0" sz="2600" spc="15" b="1">
                <a:latin typeface="Arial"/>
                <a:cs typeface="Arial"/>
              </a:rPr>
              <a:t> </a:t>
            </a:r>
            <a:r>
              <a:rPr dirty="0" sz="2600" spc="10" b="1">
                <a:latin typeface="Arial"/>
                <a:cs typeface="Arial"/>
              </a:rPr>
              <a:t>Registratio</a:t>
            </a:r>
            <a:r>
              <a:rPr dirty="0" sz="2600" spc="20" b="1">
                <a:latin typeface="Arial"/>
                <a:cs typeface="Arial"/>
              </a:rPr>
              <a:t>n</a:t>
            </a:r>
            <a:r>
              <a:rPr dirty="0" sz="2600" spc="15" b="1">
                <a:latin typeface="Arial"/>
                <a:cs typeface="Arial"/>
              </a:rPr>
              <a:t> </a:t>
            </a:r>
            <a:r>
              <a:rPr dirty="0" sz="2600" spc="15" b="1">
                <a:latin typeface="Arial"/>
                <a:cs typeface="Arial"/>
              </a:rPr>
              <a:t>an</a:t>
            </a:r>
            <a:r>
              <a:rPr dirty="0" sz="2600" spc="20" b="1">
                <a:latin typeface="Arial"/>
                <a:cs typeface="Arial"/>
              </a:rPr>
              <a:t>d</a:t>
            </a:r>
            <a:r>
              <a:rPr dirty="0" sz="2600" spc="5" b="1">
                <a:latin typeface="Arial"/>
                <a:cs typeface="Arial"/>
              </a:rPr>
              <a:t> </a:t>
            </a:r>
            <a:r>
              <a:rPr dirty="0" sz="2600" spc="20" b="1">
                <a:latin typeface="Arial"/>
                <a:cs typeface="Arial"/>
              </a:rPr>
              <a:t>License</a:t>
            </a:r>
            <a:r>
              <a:rPr dirty="0" sz="2600" b="1">
                <a:latin typeface="Arial"/>
                <a:cs typeface="Arial"/>
              </a:rPr>
              <a:t> </a:t>
            </a:r>
            <a:r>
              <a:rPr dirty="0" sz="2600" spc="15" b="1">
                <a:latin typeface="Arial"/>
                <a:cs typeface="Arial"/>
              </a:rPr>
              <a:t>Sale</a:t>
            </a:r>
            <a:r>
              <a:rPr dirty="0" sz="2600" spc="20" b="1">
                <a:latin typeface="Arial"/>
                <a:cs typeface="Arial"/>
              </a:rPr>
              <a:t>s</a:t>
            </a:r>
            <a:r>
              <a:rPr dirty="0" sz="2600" spc="5" b="1">
                <a:latin typeface="Arial"/>
                <a:cs typeface="Arial"/>
              </a:rPr>
              <a:t> </a:t>
            </a:r>
            <a:r>
              <a:rPr dirty="0" sz="2600" spc="20" b="1">
                <a:latin typeface="Arial"/>
                <a:cs typeface="Arial"/>
              </a:rPr>
              <a:t>Tax</a:t>
            </a:r>
            <a:r>
              <a:rPr dirty="0" sz="2600" b="1">
                <a:latin typeface="Arial"/>
                <a:cs typeface="Arial"/>
              </a:rPr>
              <a:t> </a:t>
            </a:r>
            <a:r>
              <a:rPr dirty="0" sz="2600" spc="15" b="1">
                <a:latin typeface="Arial"/>
                <a:cs typeface="Arial"/>
              </a:rPr>
              <a:t>Valu</a:t>
            </a:r>
            <a:r>
              <a:rPr dirty="0" sz="2600" spc="20" b="1">
                <a:latin typeface="Arial"/>
                <a:cs typeface="Arial"/>
              </a:rPr>
              <a:t>e</a:t>
            </a:r>
            <a:r>
              <a:rPr dirty="0" sz="2600" spc="5" b="1">
                <a:latin typeface="Arial"/>
                <a:cs typeface="Arial"/>
              </a:rPr>
              <a:t> </a:t>
            </a:r>
            <a:r>
              <a:rPr dirty="0" sz="2600" spc="15" b="1">
                <a:latin typeface="Arial"/>
                <a:cs typeface="Arial"/>
              </a:rPr>
              <a:t>in</a:t>
            </a:r>
            <a:r>
              <a:rPr dirty="0" sz="2600" b="1">
                <a:latin typeface="Arial"/>
                <a:cs typeface="Arial"/>
              </a:rPr>
              <a:t>	</a:t>
            </a:r>
            <a:r>
              <a:rPr dirty="0" sz="2600" spc="15" b="1">
                <a:latin typeface="Arial"/>
                <a:cs typeface="Arial"/>
              </a:rPr>
              <a:t>2021 </a:t>
            </a:r>
            <a:r>
              <a:rPr dirty="0" sz="2600" spc="5" b="1">
                <a:latin typeface="Arial"/>
                <a:cs typeface="Arial"/>
              </a:rPr>
              <a:t> </a:t>
            </a:r>
            <a:r>
              <a:rPr dirty="0" sz="2650" spc="-10" b="1">
                <a:latin typeface="Arial"/>
                <a:cs typeface="Arial"/>
              </a:rPr>
              <a:t>was	</a:t>
            </a:r>
            <a:r>
              <a:rPr dirty="0" sz="2650" spc="-5" b="1">
                <a:latin typeface="Arial"/>
                <a:cs typeface="Arial"/>
              </a:rPr>
              <a:t>$35,000.</a:t>
            </a:r>
            <a:endParaRPr sz="2650">
              <a:latin typeface="Arial"/>
              <a:cs typeface="Arial"/>
            </a:endParaRPr>
          </a:p>
          <a:p>
            <a:pPr>
              <a:lnSpc>
                <a:spcPct val="100000"/>
              </a:lnSpc>
              <a:spcBef>
                <a:spcPts val="11"/>
              </a:spcBef>
            </a:pPr>
            <a:endParaRPr sz="3700">
              <a:latin typeface="Times New Roman"/>
              <a:cs typeface="Times New Roman"/>
            </a:endParaRPr>
          </a:p>
          <a:p>
            <a:pPr marL="12700">
              <a:lnSpc>
                <a:spcPct val="100000"/>
              </a:lnSpc>
            </a:pPr>
            <a:r>
              <a:rPr dirty="0" sz="1750" u="heavy">
                <a:solidFill>
                  <a:srgbClr val="009A9A"/>
                </a:solidFill>
                <a:latin typeface="Arial"/>
                <a:cs typeface="Arial"/>
                <a:hlinkClick r:id="rId2"/>
              </a:rPr>
              <a:t>https://drive.google.com/file/d/13S2UX1B9sNC9hjZrqxAyH_s8-8PAgTOg/view?usp=sharing</a:t>
            </a:r>
            <a:endParaRPr sz="175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1566" y="5073002"/>
            <a:ext cx="9117965" cy="979805"/>
          </a:xfrm>
          <a:prstGeom prst="rect">
            <a:avLst/>
          </a:prstGeom>
        </p:spPr>
        <p:txBody>
          <a:bodyPr wrap="square" lIns="0" tIns="0" rIns="0" bIns="0" rtlCol="0" vert="horz">
            <a:spAutoFit/>
          </a:bodyPr>
          <a:lstStyle/>
          <a:p>
            <a:pPr marL="12700" marR="5080">
              <a:lnSpc>
                <a:spcPct val="121100"/>
              </a:lnSpc>
            </a:pPr>
            <a:r>
              <a:rPr dirty="0" sz="1750">
                <a:latin typeface="Arial"/>
                <a:cs typeface="Arial"/>
              </a:rPr>
              <a:t>The Lively continues to be little more than your classic hole in the water. This is certainly the  case for the 14 – 18 year old population of the 9,935 students attending South Kitsap  </a:t>
            </a:r>
            <a:r>
              <a:rPr dirty="0" sz="1750" spc="-5">
                <a:latin typeface="Arial"/>
                <a:cs typeface="Arial"/>
              </a:rPr>
              <a:t>Schools. </a:t>
            </a:r>
            <a:r>
              <a:rPr dirty="0" sz="1750">
                <a:latin typeface="Arial"/>
                <a:cs typeface="Arial"/>
              </a:rPr>
              <a:t>There are </a:t>
            </a:r>
            <a:r>
              <a:rPr dirty="0" sz="1750" spc="-5">
                <a:latin typeface="Arial"/>
                <a:cs typeface="Arial"/>
              </a:rPr>
              <a:t>9,975 students </a:t>
            </a:r>
            <a:r>
              <a:rPr dirty="0" sz="1750">
                <a:latin typeface="Arial"/>
                <a:cs typeface="Arial"/>
              </a:rPr>
              <a:t>in SKSD </a:t>
            </a:r>
            <a:r>
              <a:rPr dirty="0" sz="1750" spc="-5">
                <a:latin typeface="Arial"/>
                <a:cs typeface="Arial"/>
              </a:rPr>
              <a:t>only </a:t>
            </a:r>
            <a:r>
              <a:rPr dirty="0" sz="1750">
                <a:latin typeface="Arial"/>
                <a:cs typeface="Arial"/>
              </a:rPr>
              <a:t>.4 </a:t>
            </a:r>
            <a:r>
              <a:rPr dirty="0" sz="1750" spc="-5">
                <a:latin typeface="Arial"/>
                <a:cs typeface="Arial"/>
              </a:rPr>
              <a:t>percent </a:t>
            </a:r>
            <a:r>
              <a:rPr dirty="0" sz="1750">
                <a:latin typeface="Arial"/>
                <a:cs typeface="Arial"/>
              </a:rPr>
              <a:t>are </a:t>
            </a:r>
            <a:r>
              <a:rPr dirty="0" sz="1750" spc="-5">
                <a:latin typeface="Arial"/>
                <a:cs typeface="Arial"/>
              </a:rPr>
              <a:t>allowed </a:t>
            </a:r>
            <a:r>
              <a:rPr dirty="0" sz="1750">
                <a:latin typeface="Arial"/>
                <a:cs typeface="Arial"/>
              </a:rPr>
              <a:t>to </a:t>
            </a:r>
            <a:r>
              <a:rPr dirty="0" sz="1750" spc="-5">
                <a:latin typeface="Arial"/>
                <a:cs typeface="Arial"/>
              </a:rPr>
              <a:t>ride </a:t>
            </a:r>
            <a:r>
              <a:rPr dirty="0" sz="1750">
                <a:latin typeface="Arial"/>
                <a:cs typeface="Arial"/>
              </a:rPr>
              <a:t>the</a:t>
            </a:r>
            <a:r>
              <a:rPr dirty="0" sz="1750" spc="155">
                <a:latin typeface="Arial"/>
                <a:cs typeface="Arial"/>
              </a:rPr>
              <a:t> </a:t>
            </a:r>
            <a:r>
              <a:rPr dirty="0" sz="1750" spc="-5">
                <a:latin typeface="Arial"/>
                <a:cs typeface="Arial"/>
              </a:rPr>
              <a:t>Lively.</a:t>
            </a:r>
            <a:endParaRPr sz="1750">
              <a:latin typeface="Arial"/>
              <a:cs typeface="Arial"/>
            </a:endParaRPr>
          </a:p>
        </p:txBody>
      </p:sp>
      <p:sp>
        <p:nvSpPr>
          <p:cNvPr id="3" name="object 3"/>
          <p:cNvSpPr txBox="1"/>
          <p:nvPr/>
        </p:nvSpPr>
        <p:spPr>
          <a:xfrm>
            <a:off x="591540" y="1045784"/>
            <a:ext cx="9050655" cy="3395979"/>
          </a:xfrm>
          <a:prstGeom prst="rect">
            <a:avLst/>
          </a:prstGeom>
        </p:spPr>
        <p:txBody>
          <a:bodyPr wrap="square" lIns="0" tIns="0" rIns="0" bIns="0" rtlCol="0" vert="horz">
            <a:spAutoFit/>
          </a:bodyPr>
          <a:lstStyle/>
          <a:p>
            <a:pPr marL="12700" marR="306070">
              <a:lnSpc>
                <a:spcPct val="122200"/>
              </a:lnSpc>
            </a:pPr>
            <a:r>
              <a:rPr dirty="0" sz="1950" spc="10">
                <a:latin typeface="Arial"/>
                <a:cs typeface="Arial"/>
              </a:rPr>
              <a:t>Here </a:t>
            </a:r>
            <a:r>
              <a:rPr dirty="0" sz="1950" spc="5">
                <a:latin typeface="Arial"/>
                <a:cs typeface="Arial"/>
              </a:rPr>
              <a:t>is </a:t>
            </a:r>
            <a:r>
              <a:rPr dirty="0" sz="1950" spc="10">
                <a:latin typeface="Arial"/>
                <a:cs typeface="Arial"/>
              </a:rPr>
              <a:t>"Who </a:t>
            </a:r>
            <a:r>
              <a:rPr dirty="0" sz="1950" spc="5">
                <a:latin typeface="Arial"/>
                <a:cs typeface="Arial"/>
              </a:rPr>
              <a:t>is </a:t>
            </a:r>
            <a:r>
              <a:rPr dirty="0" sz="1950" spc="10">
                <a:latin typeface="Arial"/>
                <a:cs typeface="Arial"/>
              </a:rPr>
              <a:t>who" on the South </a:t>
            </a:r>
            <a:r>
              <a:rPr dirty="0" sz="1950" spc="5">
                <a:latin typeface="Arial"/>
                <a:cs typeface="Arial"/>
              </a:rPr>
              <a:t>Kitsap Public </a:t>
            </a:r>
            <a:r>
              <a:rPr dirty="0" sz="1950" spc="10">
                <a:latin typeface="Arial"/>
                <a:cs typeface="Arial"/>
              </a:rPr>
              <a:t>Education Foundation. </a:t>
            </a:r>
            <a:r>
              <a:rPr dirty="0" sz="1950" spc="15">
                <a:latin typeface="Arial"/>
                <a:cs typeface="Arial"/>
              </a:rPr>
              <a:t>They  </a:t>
            </a:r>
            <a:r>
              <a:rPr dirty="0" sz="1950" spc="10">
                <a:latin typeface="Arial"/>
                <a:cs typeface="Arial"/>
              </a:rPr>
              <a:t>have been very generous </a:t>
            </a:r>
            <a:r>
              <a:rPr dirty="0" sz="1950" spc="5">
                <a:latin typeface="Arial"/>
                <a:cs typeface="Arial"/>
              </a:rPr>
              <a:t>in soliciting </a:t>
            </a:r>
            <a:r>
              <a:rPr dirty="0" sz="1950" spc="10">
                <a:latin typeface="Arial"/>
                <a:cs typeface="Arial"/>
              </a:rPr>
              <a:t>private donations </a:t>
            </a:r>
            <a:r>
              <a:rPr dirty="0" sz="1950" spc="15">
                <a:latin typeface="Arial"/>
                <a:cs typeface="Arial"/>
              </a:rPr>
              <a:t>and </a:t>
            </a:r>
            <a:r>
              <a:rPr dirty="0" sz="1950" spc="10">
                <a:latin typeface="Arial"/>
                <a:cs typeface="Arial"/>
              </a:rPr>
              <a:t>pushing </a:t>
            </a:r>
            <a:r>
              <a:rPr dirty="0" sz="1950" spc="5">
                <a:latin typeface="Arial"/>
                <a:cs typeface="Arial"/>
              </a:rPr>
              <a:t>through  </a:t>
            </a:r>
            <a:r>
              <a:rPr dirty="0" sz="1950" spc="5">
                <a:latin typeface="Arial"/>
                <a:cs typeface="Arial"/>
              </a:rPr>
              <a:t>public </a:t>
            </a:r>
            <a:r>
              <a:rPr dirty="0" sz="1950" spc="10">
                <a:latin typeface="Arial"/>
                <a:cs typeface="Arial"/>
              </a:rPr>
              <a:t>and private </a:t>
            </a:r>
            <a:r>
              <a:rPr dirty="0" sz="1950" spc="5">
                <a:latin typeface="Arial"/>
                <a:cs typeface="Arial"/>
              </a:rPr>
              <a:t>grant </a:t>
            </a:r>
            <a:r>
              <a:rPr dirty="0" sz="1950" spc="10">
                <a:latin typeface="Arial"/>
                <a:cs typeface="Arial"/>
              </a:rPr>
              <a:t>funds. </a:t>
            </a:r>
            <a:r>
              <a:rPr dirty="0" sz="1950" spc="15">
                <a:latin typeface="Arial"/>
                <a:cs typeface="Arial"/>
              </a:rPr>
              <a:t>The </a:t>
            </a:r>
            <a:r>
              <a:rPr dirty="0" sz="1950" spc="5">
                <a:latin typeface="Arial"/>
                <a:cs typeface="Arial"/>
              </a:rPr>
              <a:t>last grant </a:t>
            </a:r>
            <a:r>
              <a:rPr dirty="0" sz="1950" spc="10">
                <a:latin typeface="Arial"/>
                <a:cs typeface="Arial"/>
              </a:rPr>
              <a:t>they helped </a:t>
            </a:r>
            <a:r>
              <a:rPr dirty="0" sz="1950" spc="5">
                <a:latin typeface="Arial"/>
                <a:cs typeface="Arial"/>
              </a:rPr>
              <a:t>with </a:t>
            </a:r>
            <a:r>
              <a:rPr dirty="0" sz="1950" spc="10">
                <a:latin typeface="Arial"/>
                <a:cs typeface="Arial"/>
              </a:rPr>
              <a:t>has now  </a:t>
            </a:r>
            <a:r>
              <a:rPr dirty="0" sz="1950" spc="5">
                <a:latin typeface="Arial"/>
                <a:cs typeface="Arial"/>
              </a:rPr>
              <a:t>obligated </a:t>
            </a:r>
            <a:r>
              <a:rPr dirty="0" sz="1950" spc="10">
                <a:latin typeface="Arial"/>
                <a:cs typeface="Arial"/>
              </a:rPr>
              <a:t>South </a:t>
            </a:r>
            <a:r>
              <a:rPr dirty="0" sz="1950" spc="5">
                <a:latin typeface="Arial"/>
                <a:cs typeface="Arial"/>
              </a:rPr>
              <a:t>Kitsap </a:t>
            </a:r>
            <a:r>
              <a:rPr dirty="0" sz="1950" spc="10">
                <a:latin typeface="Arial"/>
                <a:cs typeface="Arial"/>
              </a:rPr>
              <a:t>School </a:t>
            </a:r>
            <a:r>
              <a:rPr dirty="0" sz="1950" spc="5">
                <a:latin typeface="Arial"/>
                <a:cs typeface="Arial"/>
              </a:rPr>
              <a:t>District </a:t>
            </a:r>
            <a:r>
              <a:rPr dirty="0" sz="1950" spc="10">
                <a:latin typeface="Arial"/>
                <a:cs typeface="Arial"/>
              </a:rPr>
              <a:t>to </a:t>
            </a:r>
            <a:r>
              <a:rPr dirty="0" sz="1950" spc="5">
                <a:latin typeface="Arial"/>
                <a:cs typeface="Arial"/>
              </a:rPr>
              <a:t>retain </a:t>
            </a:r>
            <a:r>
              <a:rPr dirty="0" sz="1950" spc="10">
                <a:latin typeface="Arial"/>
                <a:cs typeface="Arial"/>
              </a:rPr>
              <a:t>ownership of the </a:t>
            </a:r>
            <a:r>
              <a:rPr dirty="0" sz="1950" spc="5">
                <a:latin typeface="Arial"/>
                <a:cs typeface="Arial"/>
              </a:rPr>
              <a:t>44' Lively</a:t>
            </a:r>
            <a:r>
              <a:rPr dirty="0" sz="1950" spc="55">
                <a:latin typeface="Arial"/>
                <a:cs typeface="Arial"/>
              </a:rPr>
              <a:t> </a:t>
            </a:r>
            <a:r>
              <a:rPr dirty="0" sz="1950" spc="5">
                <a:latin typeface="Arial"/>
                <a:cs typeface="Arial"/>
              </a:rPr>
              <a:t>until</a:t>
            </a:r>
            <a:endParaRPr sz="1950">
              <a:latin typeface="Arial"/>
              <a:cs typeface="Arial"/>
            </a:endParaRPr>
          </a:p>
          <a:p>
            <a:pPr marL="45085">
              <a:lnSpc>
                <a:spcPts val="2270"/>
              </a:lnSpc>
            </a:pPr>
            <a:r>
              <a:rPr dirty="0" sz="1950" spc="10">
                <a:latin typeface="Arial"/>
                <a:cs typeface="Arial"/>
              </a:rPr>
              <a:t>2031</a:t>
            </a:r>
            <a:r>
              <a:rPr dirty="0" sz="1950" spc="10">
                <a:latin typeface="Arial"/>
                <a:cs typeface="Arial"/>
              </a:rPr>
              <a:t>.</a:t>
            </a:r>
            <a:endParaRPr sz="1950">
              <a:latin typeface="Arial"/>
              <a:cs typeface="Arial"/>
            </a:endParaRPr>
          </a:p>
          <a:p>
            <a:pPr>
              <a:lnSpc>
                <a:spcPct val="100000"/>
              </a:lnSpc>
              <a:spcBef>
                <a:spcPts val="11"/>
              </a:spcBef>
            </a:pPr>
            <a:endParaRPr sz="2400">
              <a:latin typeface="Times New Roman"/>
              <a:cs typeface="Times New Roman"/>
            </a:endParaRPr>
          </a:p>
          <a:p>
            <a:pPr marL="12700" marR="1735455">
              <a:lnSpc>
                <a:spcPct val="119400"/>
              </a:lnSpc>
            </a:pPr>
            <a:r>
              <a:rPr dirty="0" sz="2650" spc="-10" b="1">
                <a:latin typeface="Arial"/>
                <a:cs typeface="Arial"/>
              </a:rPr>
              <a:t>List of Board </a:t>
            </a:r>
            <a:r>
              <a:rPr dirty="0" sz="2650" spc="-15" b="1">
                <a:latin typeface="Arial"/>
                <a:cs typeface="Arial"/>
              </a:rPr>
              <a:t>Members </a:t>
            </a:r>
            <a:r>
              <a:rPr dirty="0" sz="2650" spc="-10" b="1">
                <a:latin typeface="Arial"/>
                <a:cs typeface="Arial"/>
              </a:rPr>
              <a:t>of South Kitsap Public  </a:t>
            </a:r>
            <a:r>
              <a:rPr dirty="0" sz="2650" spc="-10" b="1">
                <a:latin typeface="Arial"/>
                <a:cs typeface="Arial"/>
              </a:rPr>
              <a:t>Education</a:t>
            </a:r>
            <a:r>
              <a:rPr dirty="0" sz="2650" spc="-70" b="1">
                <a:latin typeface="Arial"/>
                <a:cs typeface="Arial"/>
              </a:rPr>
              <a:t> </a:t>
            </a:r>
            <a:r>
              <a:rPr dirty="0" sz="2650" spc="-15" b="1">
                <a:latin typeface="Arial"/>
                <a:cs typeface="Arial"/>
              </a:rPr>
              <a:t>Foundation</a:t>
            </a:r>
            <a:endParaRPr sz="2650">
              <a:latin typeface="Arial"/>
              <a:cs typeface="Arial"/>
            </a:endParaRPr>
          </a:p>
          <a:p>
            <a:pPr marL="12700">
              <a:lnSpc>
                <a:spcPct val="100000"/>
              </a:lnSpc>
              <a:spcBef>
                <a:spcPts val="475"/>
              </a:spcBef>
            </a:pPr>
            <a:r>
              <a:rPr dirty="0" sz="1750" u="heavy">
                <a:solidFill>
                  <a:srgbClr val="009A9A"/>
                </a:solidFill>
                <a:latin typeface="Arial"/>
                <a:cs typeface="Arial"/>
                <a:hlinkClick r:id="rId2"/>
              </a:rPr>
              <a:t>https://drive.google.com/file/d/1BLHZHDYQR0Kqsu92yFZe-bKljyu9NIH7/view?usp=sharing</a:t>
            </a:r>
            <a:endParaRPr sz="175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3927" y="1830069"/>
            <a:ext cx="8846820" cy="2696210"/>
          </a:xfrm>
          <a:prstGeom prst="rect">
            <a:avLst/>
          </a:prstGeom>
        </p:spPr>
        <p:txBody>
          <a:bodyPr wrap="square" lIns="0" tIns="0" rIns="0" bIns="0" rtlCol="0" vert="horz">
            <a:spAutoFit/>
          </a:bodyPr>
          <a:lstStyle/>
          <a:p>
            <a:pPr marL="389255" marR="5080" indent="-376555">
              <a:lnSpc>
                <a:spcPts val="1689"/>
              </a:lnSpc>
              <a:buChar char="•"/>
              <a:tabLst>
                <a:tab pos="389890" algn="l"/>
              </a:tabLst>
            </a:pPr>
            <a:r>
              <a:rPr dirty="0" sz="1750">
                <a:latin typeface="Arial"/>
                <a:cs typeface="Arial"/>
              </a:rPr>
              <a:t>Absent other "free" grant funds in the near future, the continuing costs of operations,  repairs, and maintenance and the requirement that South Kitsap School District now  keep the </a:t>
            </a:r>
            <a:r>
              <a:rPr dirty="0" sz="1750" spc="-5">
                <a:latin typeface="Arial"/>
                <a:cs typeface="Arial"/>
              </a:rPr>
              <a:t>Lively until </a:t>
            </a:r>
            <a:r>
              <a:rPr dirty="0" sz="1750">
                <a:latin typeface="Arial"/>
                <a:cs typeface="Arial"/>
              </a:rPr>
              <a:t>2031 raises the obvious question. In order to keep the Lively  </a:t>
            </a:r>
            <a:r>
              <a:rPr dirty="0" sz="1750">
                <a:latin typeface="Arial"/>
                <a:cs typeface="Arial"/>
              </a:rPr>
              <a:t>without further grants the cost to moor, repair, maintain, and operate the Lively will be  falling squarely on the shoulders of South Kitsap School District</a:t>
            </a:r>
            <a:r>
              <a:rPr dirty="0" sz="1750" spc="135">
                <a:latin typeface="Arial"/>
                <a:cs typeface="Arial"/>
              </a:rPr>
              <a:t> </a:t>
            </a:r>
            <a:r>
              <a:rPr dirty="0" sz="1750">
                <a:latin typeface="Arial"/>
                <a:cs typeface="Arial"/>
              </a:rPr>
              <a:t>taxpayers.</a:t>
            </a:r>
            <a:endParaRPr sz="1750">
              <a:latin typeface="Arial"/>
              <a:cs typeface="Arial"/>
            </a:endParaRPr>
          </a:p>
          <a:p>
            <a:pPr marL="12700">
              <a:lnSpc>
                <a:spcPct val="100000"/>
              </a:lnSpc>
              <a:spcBef>
                <a:spcPts val="15"/>
              </a:spcBef>
            </a:pPr>
            <a:r>
              <a:rPr dirty="0" sz="1750">
                <a:latin typeface="Arial"/>
                <a:cs typeface="Arial"/>
              </a:rPr>
              <a:t>•</a:t>
            </a:r>
            <a:endParaRPr sz="1750">
              <a:latin typeface="Arial"/>
              <a:cs typeface="Arial"/>
            </a:endParaRPr>
          </a:p>
          <a:p>
            <a:pPr marL="389255" marR="12065" indent="-376555">
              <a:lnSpc>
                <a:spcPct val="80500"/>
              </a:lnSpc>
              <a:spcBef>
                <a:spcPts val="420"/>
              </a:spcBef>
              <a:buChar char="•"/>
              <a:tabLst>
                <a:tab pos="389890" algn="l"/>
              </a:tabLst>
            </a:pPr>
            <a:r>
              <a:rPr dirty="0" sz="1750">
                <a:latin typeface="Arial"/>
                <a:cs typeface="Arial"/>
              </a:rPr>
              <a:t>As </a:t>
            </a:r>
            <a:r>
              <a:rPr dirty="0" sz="1750" spc="5">
                <a:latin typeface="Arial"/>
                <a:cs typeface="Arial"/>
              </a:rPr>
              <a:t>we </a:t>
            </a:r>
            <a:r>
              <a:rPr dirty="0" sz="1750">
                <a:latin typeface="Arial"/>
                <a:cs typeface="Arial"/>
              </a:rPr>
              <a:t>know, even the smallest boats are often not so fondly referred to as </a:t>
            </a:r>
            <a:r>
              <a:rPr dirty="0" sz="1750" i="1">
                <a:latin typeface="Arial"/>
                <a:cs typeface="Arial"/>
              </a:rPr>
              <a:t>"that hole  in the water" </a:t>
            </a:r>
            <a:r>
              <a:rPr dirty="0" sz="1750">
                <a:latin typeface="Arial"/>
                <a:cs typeface="Arial"/>
              </a:rPr>
              <a:t>due to costs of operation, repairs and maintenance. Of course, a  </a:t>
            </a:r>
            <a:r>
              <a:rPr dirty="0" sz="1750" spc="-5">
                <a:latin typeface="Arial"/>
                <a:cs typeface="Arial"/>
              </a:rPr>
              <a:t>specialized </a:t>
            </a:r>
            <a:r>
              <a:rPr dirty="0" sz="1750">
                <a:latin typeface="Arial"/>
                <a:cs typeface="Arial"/>
              </a:rPr>
              <a:t>44' foot-racing </a:t>
            </a:r>
            <a:r>
              <a:rPr dirty="0" sz="1750" spc="-5">
                <a:latin typeface="Arial"/>
                <a:cs typeface="Arial"/>
              </a:rPr>
              <a:t>sloop </a:t>
            </a:r>
            <a:r>
              <a:rPr dirty="0" sz="1750">
                <a:latin typeface="Arial"/>
                <a:cs typeface="Arial"/>
              </a:rPr>
              <a:t>would be </a:t>
            </a:r>
            <a:r>
              <a:rPr dirty="0" sz="1750" spc="-5">
                <a:latin typeface="Arial"/>
                <a:cs typeface="Arial"/>
              </a:rPr>
              <a:t>consider </a:t>
            </a:r>
            <a:r>
              <a:rPr dirty="0" sz="1750">
                <a:latin typeface="Arial"/>
                <a:cs typeface="Arial"/>
              </a:rPr>
              <a:t>by most to be "a huge hole in the  </a:t>
            </a:r>
            <a:r>
              <a:rPr dirty="0" sz="1750">
                <a:latin typeface="Arial"/>
                <a:cs typeface="Arial"/>
              </a:rPr>
              <a:t>water</a:t>
            </a:r>
            <a:r>
              <a:rPr dirty="0" sz="1750" b="1">
                <a:latin typeface="Arial"/>
                <a:cs typeface="Arial"/>
              </a:rPr>
              <a:t>" </a:t>
            </a:r>
            <a:r>
              <a:rPr dirty="0" sz="1750">
                <a:latin typeface="Arial"/>
                <a:cs typeface="Arial"/>
              </a:rPr>
              <a:t>eating funds on a regular basis; fuels costs, repair costs, new sails, engine  work or replacement, etc. The increase in expenses is directly proportional to the size  of the vessel and frequency of use of</a:t>
            </a:r>
            <a:r>
              <a:rPr dirty="0" sz="1750" spc="60">
                <a:latin typeface="Arial"/>
                <a:cs typeface="Arial"/>
              </a:rPr>
              <a:t> </a:t>
            </a:r>
            <a:r>
              <a:rPr dirty="0" sz="1750">
                <a:latin typeface="Arial"/>
                <a:cs typeface="Arial"/>
              </a:rPr>
              <a:t>course.</a:t>
            </a:r>
            <a:endParaRPr sz="17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586994" y="1076238"/>
            <a:ext cx="8383270" cy="814069"/>
          </a:xfrm>
          <a:prstGeom prst="rect"/>
        </p:spPr>
        <p:txBody>
          <a:bodyPr wrap="square" lIns="0" tIns="0" rIns="0" bIns="0" rtlCol="0" vert="horz">
            <a:spAutoFit/>
          </a:bodyPr>
          <a:lstStyle/>
          <a:p>
            <a:pPr marL="989330" marR="5080" indent="-977265">
              <a:lnSpc>
                <a:spcPct val="101400"/>
              </a:lnSpc>
            </a:pPr>
            <a:r>
              <a:rPr dirty="0" sz="2600" spc="15">
                <a:latin typeface="Arial"/>
                <a:cs typeface="Arial"/>
              </a:rPr>
              <a:t>Will </a:t>
            </a:r>
            <a:r>
              <a:rPr dirty="0" sz="2600" spc="20">
                <a:latin typeface="Arial"/>
                <a:cs typeface="Arial"/>
              </a:rPr>
              <a:t>Our Community Obligate </a:t>
            </a:r>
            <a:r>
              <a:rPr dirty="0" sz="2600" spc="15">
                <a:latin typeface="Arial"/>
                <a:cs typeface="Arial"/>
              </a:rPr>
              <a:t>to </a:t>
            </a:r>
            <a:r>
              <a:rPr dirty="0" sz="2600" spc="20">
                <a:latin typeface="Arial"/>
                <a:cs typeface="Arial"/>
              </a:rPr>
              <a:t>Take Over</a:t>
            </a:r>
            <a:r>
              <a:rPr dirty="0" sz="2600" spc="-120">
                <a:latin typeface="Arial"/>
                <a:cs typeface="Arial"/>
              </a:rPr>
              <a:t> </a:t>
            </a:r>
            <a:r>
              <a:rPr dirty="0" sz="2600" spc="15">
                <a:latin typeface="Arial"/>
                <a:cs typeface="Arial"/>
              </a:rPr>
              <a:t>Moorage,  </a:t>
            </a:r>
            <a:r>
              <a:rPr dirty="0" sz="2600" spc="20">
                <a:latin typeface="Arial"/>
                <a:cs typeface="Arial"/>
              </a:rPr>
              <a:t>Maintenance </a:t>
            </a:r>
            <a:r>
              <a:rPr dirty="0" sz="2600" spc="25">
                <a:latin typeface="Arial"/>
                <a:cs typeface="Arial"/>
              </a:rPr>
              <a:t>&amp; </a:t>
            </a:r>
            <a:r>
              <a:rPr dirty="0" sz="2600" spc="15">
                <a:latin typeface="Arial"/>
                <a:cs typeface="Arial"/>
              </a:rPr>
              <a:t>Repair Costs of </a:t>
            </a:r>
            <a:r>
              <a:rPr dirty="0" sz="2600" spc="20">
                <a:latin typeface="Arial"/>
                <a:cs typeface="Arial"/>
              </a:rPr>
              <a:t>the</a:t>
            </a:r>
            <a:r>
              <a:rPr dirty="0" sz="2600" spc="-65">
                <a:latin typeface="Arial"/>
                <a:cs typeface="Arial"/>
              </a:rPr>
              <a:t> </a:t>
            </a:r>
            <a:r>
              <a:rPr dirty="0" sz="2600" spc="15">
                <a:latin typeface="Arial"/>
                <a:cs typeface="Arial"/>
              </a:rPr>
              <a:t>Lively?</a:t>
            </a:r>
            <a:endParaRPr sz="2600">
              <a:latin typeface="Arial"/>
              <a:cs typeface="Arial"/>
            </a:endParaRPr>
          </a:p>
        </p:txBody>
      </p:sp>
      <p:sp>
        <p:nvSpPr>
          <p:cNvPr id="4" name="object 4"/>
          <p:cNvSpPr txBox="1"/>
          <p:nvPr/>
        </p:nvSpPr>
        <p:spPr>
          <a:xfrm>
            <a:off x="337854" y="2369478"/>
            <a:ext cx="8721090" cy="3241675"/>
          </a:xfrm>
          <a:prstGeom prst="rect">
            <a:avLst/>
          </a:prstGeom>
        </p:spPr>
        <p:txBody>
          <a:bodyPr wrap="square" lIns="0" tIns="0" rIns="0" bIns="0" rtlCol="0" vert="horz">
            <a:spAutoFit/>
          </a:bodyPr>
          <a:lstStyle/>
          <a:p>
            <a:pPr marL="12700" marR="5080">
              <a:lnSpc>
                <a:spcPct val="121100"/>
              </a:lnSpc>
            </a:pPr>
            <a:r>
              <a:rPr dirty="0" sz="1750">
                <a:latin typeface="Arial"/>
                <a:cs typeface="Arial"/>
              </a:rPr>
              <a:t>Citizens Supporting South Kitsap School District believes that our community would  likely support taking over the full annual costs to keep the Lively. Those costs now  average between $10,000 and $12,000 annually. It is clear that the number of students  who are </a:t>
            </a:r>
            <a:r>
              <a:rPr dirty="0" sz="1750" spc="-5">
                <a:latin typeface="Arial"/>
                <a:cs typeface="Arial"/>
              </a:rPr>
              <a:t>enrolled </a:t>
            </a:r>
            <a:r>
              <a:rPr dirty="0" sz="1750">
                <a:latin typeface="Arial"/>
                <a:cs typeface="Arial"/>
              </a:rPr>
              <a:t>in SKSD NJROTC is </a:t>
            </a:r>
            <a:r>
              <a:rPr dirty="0" sz="1750" spc="-5">
                <a:latin typeface="Arial"/>
                <a:cs typeface="Arial"/>
              </a:rPr>
              <a:t>continuing </a:t>
            </a:r>
            <a:r>
              <a:rPr dirty="0" sz="1750">
                <a:latin typeface="Arial"/>
                <a:cs typeface="Arial"/>
              </a:rPr>
              <a:t>to </a:t>
            </a:r>
            <a:r>
              <a:rPr dirty="0" sz="1750" spc="-5">
                <a:latin typeface="Arial"/>
                <a:cs typeface="Arial"/>
              </a:rPr>
              <a:t>drop. </a:t>
            </a:r>
            <a:r>
              <a:rPr dirty="0" sz="1750" spc="5">
                <a:latin typeface="Arial"/>
                <a:cs typeface="Arial"/>
              </a:rPr>
              <a:t>One </a:t>
            </a:r>
            <a:r>
              <a:rPr dirty="0" sz="1750">
                <a:latin typeface="Arial"/>
                <a:cs typeface="Arial"/>
              </a:rPr>
              <a:t>reason is the  </a:t>
            </a:r>
            <a:r>
              <a:rPr dirty="0" sz="1750">
                <a:latin typeface="Arial"/>
                <a:cs typeface="Arial"/>
              </a:rPr>
              <a:t>establishment of a new </a:t>
            </a:r>
            <a:r>
              <a:rPr dirty="0" sz="1750" spc="5">
                <a:latin typeface="Arial"/>
                <a:cs typeface="Arial"/>
              </a:rPr>
              <a:t>NJROTC </a:t>
            </a:r>
            <a:r>
              <a:rPr dirty="0" sz="1750">
                <a:latin typeface="Arial"/>
                <a:cs typeface="Arial"/>
              </a:rPr>
              <a:t>'</a:t>
            </a:r>
            <a:r>
              <a:rPr dirty="0" sz="1750">
                <a:latin typeface="Arial"/>
                <a:cs typeface="Arial"/>
              </a:rPr>
              <a:t>U</a:t>
            </a:r>
            <a:r>
              <a:rPr dirty="0" sz="1750">
                <a:latin typeface="Arial"/>
                <a:cs typeface="Arial"/>
              </a:rPr>
              <a:t>nit' closer to Gig Harbor and the others parts of the  Peninsula that will continue to draw more and more new cadets to the program away  from SKSD. Another problem is the decline of volunteers and boosters to work on and  contribute toward operations and maintenance. As an example, it is $200 (normally</a:t>
            </a:r>
            <a:r>
              <a:rPr dirty="0" sz="1750" spc="190">
                <a:latin typeface="Arial"/>
                <a:cs typeface="Arial"/>
              </a:rPr>
              <a:t> </a:t>
            </a:r>
            <a:r>
              <a:rPr dirty="0" sz="1750">
                <a:latin typeface="Arial"/>
                <a:cs typeface="Arial"/>
              </a:rPr>
              <a:t>over</a:t>
            </a:r>
            <a:endParaRPr sz="1750">
              <a:latin typeface="Arial"/>
              <a:cs typeface="Arial"/>
            </a:endParaRPr>
          </a:p>
          <a:p>
            <a:pPr marL="12700" marR="238125">
              <a:lnSpc>
                <a:spcPct val="121100"/>
              </a:lnSpc>
            </a:pPr>
            <a:r>
              <a:rPr dirty="0" sz="1750">
                <a:latin typeface="Arial"/>
                <a:cs typeface="Arial"/>
              </a:rPr>
              <a:t>$400) a month to tie the boat up at the Port Orchard Marina. Unfortunately, during the  course of the COVID-19 outbreak the Lively has remained tied to the</a:t>
            </a:r>
            <a:r>
              <a:rPr dirty="0" sz="1750" spc="150">
                <a:latin typeface="Arial"/>
                <a:cs typeface="Arial"/>
              </a:rPr>
              <a:t> </a:t>
            </a:r>
            <a:r>
              <a:rPr dirty="0" sz="1750">
                <a:latin typeface="Arial"/>
                <a:cs typeface="Arial"/>
              </a:rPr>
              <a:t>dock</a:t>
            </a:r>
            <a:r>
              <a:rPr dirty="0" sz="1750">
                <a:latin typeface="Arial"/>
                <a:cs typeface="Arial"/>
              </a:rPr>
              <a:t>.</a:t>
            </a:r>
            <a:endParaRPr sz="17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781" y="2794281"/>
            <a:ext cx="3074035" cy="327660"/>
          </a:xfrm>
          <a:custGeom>
            <a:avLst/>
            <a:gdLst/>
            <a:ahLst/>
            <a:cxnLst/>
            <a:rect l="l" t="t" r="r" b="b"/>
            <a:pathLst>
              <a:path w="3074035" h="327660">
                <a:moveTo>
                  <a:pt x="3073861" y="163537"/>
                </a:moveTo>
                <a:lnTo>
                  <a:pt x="3070247" y="117039"/>
                </a:lnTo>
                <a:lnTo>
                  <a:pt x="3059406" y="72787"/>
                </a:lnTo>
                <a:lnTo>
                  <a:pt x="3041338" y="33026"/>
                </a:lnTo>
                <a:lnTo>
                  <a:pt x="3016042" y="0"/>
                </a:lnTo>
                <a:lnTo>
                  <a:pt x="57818" y="0"/>
                </a:lnTo>
                <a:lnTo>
                  <a:pt x="32522" y="33026"/>
                </a:lnTo>
                <a:lnTo>
                  <a:pt x="14454" y="72787"/>
                </a:lnTo>
                <a:lnTo>
                  <a:pt x="3613" y="117039"/>
                </a:lnTo>
                <a:lnTo>
                  <a:pt x="0" y="163537"/>
                </a:lnTo>
                <a:lnTo>
                  <a:pt x="3613" y="210034"/>
                </a:lnTo>
                <a:lnTo>
                  <a:pt x="14454" y="254286"/>
                </a:lnTo>
                <a:lnTo>
                  <a:pt x="32522" y="294047"/>
                </a:lnTo>
                <a:lnTo>
                  <a:pt x="57818" y="327073"/>
                </a:lnTo>
                <a:lnTo>
                  <a:pt x="3016042" y="327073"/>
                </a:lnTo>
                <a:lnTo>
                  <a:pt x="3041338" y="294047"/>
                </a:lnTo>
                <a:lnTo>
                  <a:pt x="3059406" y="254286"/>
                </a:lnTo>
                <a:lnTo>
                  <a:pt x="3070247" y="210034"/>
                </a:lnTo>
                <a:lnTo>
                  <a:pt x="3073861" y="163537"/>
                </a:lnTo>
                <a:close/>
              </a:path>
            </a:pathLst>
          </a:custGeom>
          <a:solidFill>
            <a:srgbClr val="FFFF00"/>
          </a:solidFill>
        </p:spPr>
        <p:txBody>
          <a:bodyPr wrap="square" lIns="0" tIns="0" rIns="0" bIns="0" rtlCol="0"/>
          <a:lstStyle/>
          <a:p/>
        </p:txBody>
      </p:sp>
      <p:sp>
        <p:nvSpPr>
          <p:cNvPr id="3" name="object 3"/>
          <p:cNvSpPr/>
          <p:nvPr/>
        </p:nvSpPr>
        <p:spPr>
          <a:xfrm>
            <a:off x="378781" y="2525359"/>
            <a:ext cx="8695055" cy="327660"/>
          </a:xfrm>
          <a:custGeom>
            <a:avLst/>
            <a:gdLst/>
            <a:ahLst/>
            <a:cxnLst/>
            <a:rect l="l" t="t" r="r" b="b"/>
            <a:pathLst>
              <a:path w="8695055" h="327660">
                <a:moveTo>
                  <a:pt x="8694449" y="163536"/>
                </a:moveTo>
                <a:lnTo>
                  <a:pt x="8690835" y="117039"/>
                </a:lnTo>
                <a:lnTo>
                  <a:pt x="8679994" y="72787"/>
                </a:lnTo>
                <a:lnTo>
                  <a:pt x="8661926" y="33025"/>
                </a:lnTo>
                <a:lnTo>
                  <a:pt x="8636630" y="0"/>
                </a:lnTo>
                <a:lnTo>
                  <a:pt x="57818" y="0"/>
                </a:lnTo>
                <a:lnTo>
                  <a:pt x="32522" y="33025"/>
                </a:lnTo>
                <a:lnTo>
                  <a:pt x="14454" y="72787"/>
                </a:lnTo>
                <a:lnTo>
                  <a:pt x="3613" y="117039"/>
                </a:lnTo>
                <a:lnTo>
                  <a:pt x="0" y="163536"/>
                </a:lnTo>
                <a:lnTo>
                  <a:pt x="3613" y="210033"/>
                </a:lnTo>
                <a:lnTo>
                  <a:pt x="14454" y="254286"/>
                </a:lnTo>
                <a:lnTo>
                  <a:pt x="32522" y="294047"/>
                </a:lnTo>
                <a:lnTo>
                  <a:pt x="57818" y="327073"/>
                </a:lnTo>
                <a:lnTo>
                  <a:pt x="8636630" y="327073"/>
                </a:lnTo>
                <a:lnTo>
                  <a:pt x="8661926" y="294047"/>
                </a:lnTo>
                <a:lnTo>
                  <a:pt x="8679994" y="254286"/>
                </a:lnTo>
                <a:lnTo>
                  <a:pt x="8690835" y="210033"/>
                </a:lnTo>
                <a:lnTo>
                  <a:pt x="8694449" y="163536"/>
                </a:lnTo>
                <a:close/>
              </a:path>
            </a:pathLst>
          </a:custGeom>
          <a:solidFill>
            <a:srgbClr val="FFFF00"/>
          </a:solidFill>
        </p:spPr>
        <p:txBody>
          <a:bodyPr wrap="square" lIns="0" tIns="0" rIns="0" bIns="0" rtlCol="0"/>
          <a:lstStyle/>
          <a:p/>
        </p:txBody>
      </p:sp>
      <p:sp>
        <p:nvSpPr>
          <p:cNvPr id="4" name="object 4"/>
          <p:cNvSpPr/>
          <p:nvPr/>
        </p:nvSpPr>
        <p:spPr>
          <a:xfrm>
            <a:off x="378807" y="2256436"/>
            <a:ext cx="8542020" cy="327660"/>
          </a:xfrm>
          <a:custGeom>
            <a:avLst/>
            <a:gdLst/>
            <a:ahLst/>
            <a:cxnLst/>
            <a:rect l="l" t="t" r="r" b="b"/>
            <a:pathLst>
              <a:path w="8542020" h="327660">
                <a:moveTo>
                  <a:pt x="8541604" y="163536"/>
                </a:moveTo>
                <a:lnTo>
                  <a:pt x="8537991" y="117039"/>
                </a:lnTo>
                <a:lnTo>
                  <a:pt x="8527150" y="72787"/>
                </a:lnTo>
                <a:lnTo>
                  <a:pt x="8509081" y="33025"/>
                </a:lnTo>
                <a:lnTo>
                  <a:pt x="8483786" y="0"/>
                </a:lnTo>
                <a:lnTo>
                  <a:pt x="57818" y="0"/>
                </a:lnTo>
                <a:lnTo>
                  <a:pt x="32522" y="33025"/>
                </a:lnTo>
                <a:lnTo>
                  <a:pt x="14454" y="72787"/>
                </a:lnTo>
                <a:lnTo>
                  <a:pt x="3613" y="117039"/>
                </a:lnTo>
                <a:lnTo>
                  <a:pt x="0" y="163536"/>
                </a:lnTo>
                <a:lnTo>
                  <a:pt x="3613" y="210033"/>
                </a:lnTo>
                <a:lnTo>
                  <a:pt x="14454" y="254286"/>
                </a:lnTo>
                <a:lnTo>
                  <a:pt x="32522" y="294047"/>
                </a:lnTo>
                <a:lnTo>
                  <a:pt x="57818" y="327073"/>
                </a:lnTo>
                <a:lnTo>
                  <a:pt x="8483786" y="327073"/>
                </a:lnTo>
                <a:lnTo>
                  <a:pt x="8509081" y="294047"/>
                </a:lnTo>
                <a:lnTo>
                  <a:pt x="8527150" y="254286"/>
                </a:lnTo>
                <a:lnTo>
                  <a:pt x="8537991" y="210033"/>
                </a:lnTo>
                <a:lnTo>
                  <a:pt x="8541604" y="163536"/>
                </a:lnTo>
                <a:close/>
              </a:path>
            </a:pathLst>
          </a:custGeom>
          <a:solidFill>
            <a:srgbClr val="FFFF00"/>
          </a:solidFill>
        </p:spPr>
        <p:txBody>
          <a:bodyPr wrap="square" lIns="0" tIns="0" rIns="0" bIns="0" rtlCol="0"/>
          <a:lstStyle/>
          <a:p/>
        </p:txBody>
      </p:sp>
      <p:sp>
        <p:nvSpPr>
          <p:cNvPr id="5" name="object 5"/>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6" name="object 6"/>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7" name="object 7"/>
          <p:cNvSpPr txBox="1"/>
          <p:nvPr/>
        </p:nvSpPr>
        <p:spPr>
          <a:xfrm>
            <a:off x="1336255" y="861859"/>
            <a:ext cx="6904990" cy="365760"/>
          </a:xfrm>
          <a:prstGeom prst="rect">
            <a:avLst/>
          </a:prstGeom>
        </p:spPr>
        <p:txBody>
          <a:bodyPr wrap="square" lIns="0" tIns="0" rIns="0" bIns="0" rtlCol="0" vert="horz">
            <a:spAutoFit/>
          </a:bodyPr>
          <a:lstStyle/>
          <a:p>
            <a:pPr marL="12700">
              <a:lnSpc>
                <a:spcPts val="2880"/>
              </a:lnSpc>
            </a:pPr>
            <a:r>
              <a:rPr dirty="0" sz="2400" spc="-5" b="1">
                <a:latin typeface="Arial"/>
                <a:cs typeface="Arial"/>
              </a:rPr>
              <a:t>When will the rest of our South Kitsap</a:t>
            </a:r>
            <a:r>
              <a:rPr dirty="0" sz="2400" spc="-80" b="1">
                <a:latin typeface="Arial"/>
                <a:cs typeface="Arial"/>
              </a:rPr>
              <a:t> </a:t>
            </a:r>
            <a:r>
              <a:rPr dirty="0" sz="2400" spc="-5" b="1">
                <a:latin typeface="Arial"/>
                <a:cs typeface="Arial"/>
              </a:rPr>
              <a:t>Students</a:t>
            </a:r>
            <a:endParaRPr sz="2400">
              <a:latin typeface="Arial"/>
              <a:cs typeface="Arial"/>
            </a:endParaRPr>
          </a:p>
        </p:txBody>
      </p:sp>
      <p:sp>
        <p:nvSpPr>
          <p:cNvPr id="8" name="object 8"/>
          <p:cNvSpPr txBox="1">
            <a:spLocks noGrp="1"/>
          </p:cNvSpPr>
          <p:nvPr>
            <p:ph type="title"/>
          </p:nvPr>
        </p:nvSpPr>
        <p:spPr>
          <a:xfrm>
            <a:off x="505409" y="1227454"/>
            <a:ext cx="8566150" cy="365760"/>
          </a:xfrm>
          <a:prstGeom prst="rect"/>
        </p:spPr>
        <p:txBody>
          <a:bodyPr wrap="square" lIns="0" tIns="0" rIns="0" bIns="0" rtlCol="0" vert="horz">
            <a:spAutoFit/>
          </a:bodyPr>
          <a:lstStyle/>
          <a:p>
            <a:pPr marL="12700">
              <a:lnSpc>
                <a:spcPts val="2880"/>
              </a:lnSpc>
            </a:pPr>
            <a:r>
              <a:rPr dirty="0" sz="2400" spc="-5" i="1">
                <a:latin typeface="Arial"/>
                <a:cs typeface="Arial"/>
              </a:rPr>
              <a:t>(Aged 14-18 </a:t>
            </a:r>
            <a:r>
              <a:rPr dirty="0" sz="2400" spc="-5" i="1">
                <a:latin typeface="Arial"/>
                <a:cs typeface="Arial"/>
              </a:rPr>
              <a:t>y</a:t>
            </a:r>
            <a:r>
              <a:rPr dirty="0" sz="2400" spc="-5" i="1">
                <a:latin typeface="Arial"/>
                <a:cs typeface="Arial"/>
              </a:rPr>
              <a:t>ear </a:t>
            </a:r>
            <a:r>
              <a:rPr dirty="0" sz="2400" spc="-5" i="1">
                <a:latin typeface="Arial"/>
                <a:cs typeface="Arial"/>
              </a:rPr>
              <a:t>o</a:t>
            </a:r>
            <a:r>
              <a:rPr dirty="0" sz="2400" spc="-5" i="1">
                <a:latin typeface="Arial"/>
                <a:cs typeface="Arial"/>
              </a:rPr>
              <a:t>ld</a:t>
            </a:r>
            <a:r>
              <a:rPr dirty="0" sz="2400" spc="-5" i="1">
                <a:latin typeface="Arial"/>
                <a:cs typeface="Arial"/>
              </a:rPr>
              <a:t>s</a:t>
            </a:r>
            <a:r>
              <a:rPr dirty="0" sz="2400" spc="-5" i="1">
                <a:latin typeface="Arial"/>
                <a:cs typeface="Arial"/>
              </a:rPr>
              <a:t>) </a:t>
            </a:r>
            <a:r>
              <a:rPr dirty="0" sz="2400" spc="-5">
                <a:latin typeface="Arial"/>
                <a:cs typeface="Arial"/>
              </a:rPr>
              <a:t>Have </a:t>
            </a:r>
            <a:r>
              <a:rPr dirty="0" sz="2400">
                <a:latin typeface="Arial"/>
                <a:cs typeface="Arial"/>
              </a:rPr>
              <a:t>a </a:t>
            </a:r>
            <a:r>
              <a:rPr dirty="0" sz="2400" spc="-5">
                <a:latin typeface="Arial"/>
                <a:cs typeface="Arial"/>
              </a:rPr>
              <a:t>chance to sail on the</a:t>
            </a:r>
            <a:r>
              <a:rPr dirty="0" sz="2400" spc="-60">
                <a:latin typeface="Arial"/>
                <a:cs typeface="Arial"/>
              </a:rPr>
              <a:t> </a:t>
            </a:r>
            <a:r>
              <a:rPr dirty="0" sz="2400" spc="-5">
                <a:latin typeface="Arial"/>
                <a:cs typeface="Arial"/>
              </a:rPr>
              <a:t>Lively?</a:t>
            </a:r>
            <a:endParaRPr sz="2400">
              <a:latin typeface="Arial"/>
              <a:cs typeface="Arial"/>
            </a:endParaRPr>
          </a:p>
        </p:txBody>
      </p:sp>
      <p:sp>
        <p:nvSpPr>
          <p:cNvPr id="9" name="object 9"/>
          <p:cNvSpPr txBox="1"/>
          <p:nvPr/>
        </p:nvSpPr>
        <p:spPr>
          <a:xfrm>
            <a:off x="423900" y="2267483"/>
            <a:ext cx="8728075" cy="4044950"/>
          </a:xfrm>
          <a:prstGeom prst="rect">
            <a:avLst/>
          </a:prstGeom>
        </p:spPr>
        <p:txBody>
          <a:bodyPr wrap="square" lIns="0" tIns="0" rIns="0" bIns="0" rtlCol="0" vert="horz">
            <a:spAutoFit/>
          </a:bodyPr>
          <a:lstStyle/>
          <a:p>
            <a:pPr marL="12700" marR="5080">
              <a:lnSpc>
                <a:spcPct val="100800"/>
              </a:lnSpc>
            </a:pPr>
            <a:r>
              <a:rPr dirty="0" sz="1750">
                <a:latin typeface="Arial"/>
                <a:cs typeface="Arial"/>
              </a:rPr>
              <a:t>The June 16, 2016 letter penned by Captain </a:t>
            </a:r>
            <a:r>
              <a:rPr dirty="0" sz="1750" spc="5">
                <a:latin typeface="Arial"/>
                <a:cs typeface="Arial"/>
              </a:rPr>
              <a:t>Scahpler </a:t>
            </a:r>
            <a:r>
              <a:rPr dirty="0" sz="1750">
                <a:latin typeface="Arial"/>
                <a:cs typeface="Arial"/>
              </a:rPr>
              <a:t>was very clear that all students  </a:t>
            </a:r>
            <a:r>
              <a:rPr dirty="0" sz="1750" spc="-5">
                <a:latin typeface="Arial"/>
                <a:cs typeface="Arial"/>
              </a:rPr>
              <a:t>attending </a:t>
            </a:r>
            <a:r>
              <a:rPr dirty="0" sz="1750">
                <a:latin typeface="Arial"/>
                <a:cs typeface="Arial"/>
              </a:rPr>
              <a:t>south kitsap schools would be "eventually" </a:t>
            </a:r>
            <a:r>
              <a:rPr dirty="0" sz="1750" spc="-5">
                <a:latin typeface="Arial"/>
                <a:cs typeface="Arial"/>
              </a:rPr>
              <a:t>integrated into </a:t>
            </a:r>
            <a:r>
              <a:rPr dirty="0" sz="1750">
                <a:latin typeface="Arial"/>
                <a:cs typeface="Arial"/>
              </a:rPr>
              <a:t>the school's sailing  </a:t>
            </a:r>
            <a:r>
              <a:rPr dirty="0" sz="1750">
                <a:latin typeface="Arial"/>
                <a:cs typeface="Arial"/>
              </a:rPr>
              <a:t>and nautical training program. It is nearly </a:t>
            </a:r>
            <a:r>
              <a:rPr dirty="0" sz="1750">
                <a:latin typeface="Arial"/>
                <a:cs typeface="Arial"/>
              </a:rPr>
              <a:t>eight </a:t>
            </a:r>
            <a:r>
              <a:rPr dirty="0" sz="1750">
                <a:latin typeface="Arial"/>
                <a:cs typeface="Arial"/>
              </a:rPr>
              <a:t>years now since the school district  bought the Lively and they have yet to integrate any students into this unique sailing  and seamanship program. </a:t>
            </a:r>
            <a:r>
              <a:rPr dirty="0" sz="1750" spc="5">
                <a:latin typeface="Arial"/>
                <a:cs typeface="Arial"/>
              </a:rPr>
              <a:t>One </a:t>
            </a:r>
            <a:r>
              <a:rPr dirty="0" sz="1750">
                <a:latin typeface="Arial"/>
                <a:cs typeface="Arial"/>
              </a:rPr>
              <a:t>thing for sure, if the District continues to pay the  </a:t>
            </a:r>
            <a:r>
              <a:rPr dirty="0" sz="1750">
                <a:latin typeface="Arial"/>
                <a:cs typeface="Arial"/>
              </a:rPr>
              <a:t>expenses to retain the vessel with taxpayer dollars then they must honor the  commitment they </a:t>
            </a:r>
            <a:r>
              <a:rPr dirty="0" sz="1750" spc="5">
                <a:latin typeface="Arial"/>
                <a:cs typeface="Arial"/>
              </a:rPr>
              <a:t>made </a:t>
            </a:r>
            <a:r>
              <a:rPr dirty="0" sz="1750">
                <a:latin typeface="Arial"/>
                <a:cs typeface="Arial"/>
              </a:rPr>
              <a:t>back in 2016 to offer the opportunity to all 14 - 18 year old  </a:t>
            </a:r>
            <a:r>
              <a:rPr dirty="0" sz="1750">
                <a:latin typeface="Arial"/>
                <a:cs typeface="Arial"/>
              </a:rPr>
              <a:t>students attending south Kitsap schools. Having only 30 or 40 </a:t>
            </a:r>
            <a:r>
              <a:rPr dirty="0" sz="1750" spc="5">
                <a:latin typeface="Arial"/>
                <a:cs typeface="Arial"/>
              </a:rPr>
              <a:t>SKSD </a:t>
            </a:r>
            <a:r>
              <a:rPr dirty="0" sz="1750">
                <a:latin typeface="Arial"/>
                <a:cs typeface="Arial"/>
              </a:rPr>
              <a:t>students that are  </a:t>
            </a:r>
            <a:r>
              <a:rPr dirty="0" sz="1750">
                <a:latin typeface="Arial"/>
                <a:cs typeface="Arial"/>
              </a:rPr>
              <a:t>enrolled in </a:t>
            </a:r>
            <a:r>
              <a:rPr dirty="0" sz="1750" spc="5">
                <a:latin typeface="Arial"/>
                <a:cs typeface="Arial"/>
              </a:rPr>
              <a:t>NJROTC </a:t>
            </a:r>
            <a:r>
              <a:rPr dirty="0" sz="1750">
                <a:latin typeface="Arial"/>
                <a:cs typeface="Arial"/>
              </a:rPr>
              <a:t>is not a fair or equitable use of this </a:t>
            </a:r>
            <a:r>
              <a:rPr dirty="0" sz="1750">
                <a:latin typeface="Arial"/>
                <a:cs typeface="Arial"/>
              </a:rPr>
              <a:t>exclusively for 40 students (only  cadets as of the re-posing of this page) and equates to a mere .4 percent of the total  student population of all of </a:t>
            </a:r>
            <a:r>
              <a:rPr dirty="0" sz="1750" spc="5">
                <a:latin typeface="Arial"/>
                <a:cs typeface="Arial"/>
              </a:rPr>
              <a:t>SKSD </a:t>
            </a:r>
            <a:r>
              <a:rPr dirty="0" sz="1750">
                <a:latin typeface="Arial"/>
                <a:cs typeface="Arial"/>
              </a:rPr>
              <a:t>schools, </a:t>
            </a:r>
            <a:r>
              <a:rPr dirty="0" sz="1750">
                <a:latin typeface="Arial"/>
                <a:cs typeface="Arial"/>
              </a:rPr>
              <a:t>If </a:t>
            </a:r>
            <a:r>
              <a:rPr dirty="0" sz="1750" spc="5">
                <a:latin typeface="Arial"/>
                <a:cs typeface="Arial"/>
              </a:rPr>
              <a:t>NJROTC </a:t>
            </a:r>
            <a:r>
              <a:rPr dirty="0" sz="1750">
                <a:latin typeface="Arial"/>
                <a:cs typeface="Arial"/>
              </a:rPr>
              <a:t>really wants it, then </a:t>
            </a:r>
            <a:r>
              <a:rPr dirty="0" sz="1750" spc="5">
                <a:latin typeface="Arial"/>
                <a:cs typeface="Arial"/>
              </a:rPr>
              <a:t>NJROTC  </a:t>
            </a:r>
            <a:r>
              <a:rPr dirty="0" sz="1750">
                <a:latin typeface="Arial"/>
                <a:cs typeface="Arial"/>
              </a:rPr>
              <a:t>headquarters as well as the booster club should take over the full- funding. This is only  </a:t>
            </a:r>
            <a:r>
              <a:rPr dirty="0" sz="1750">
                <a:latin typeface="Arial"/>
                <a:cs typeface="Arial"/>
              </a:rPr>
              <a:t>right since after </a:t>
            </a:r>
            <a:r>
              <a:rPr dirty="0" sz="1750">
                <a:latin typeface="Arial"/>
                <a:cs typeface="Arial"/>
              </a:rPr>
              <a:t>9 </a:t>
            </a:r>
            <a:r>
              <a:rPr dirty="0" sz="1750">
                <a:latin typeface="Arial"/>
                <a:cs typeface="Arial"/>
              </a:rPr>
              <a:t>years it is still only </a:t>
            </a:r>
            <a:r>
              <a:rPr dirty="0" sz="1750" spc="5">
                <a:latin typeface="Arial"/>
                <a:cs typeface="Arial"/>
              </a:rPr>
              <a:t>SKSD NJROTC </a:t>
            </a:r>
            <a:r>
              <a:rPr dirty="0" sz="1750">
                <a:latin typeface="Arial"/>
                <a:cs typeface="Arial"/>
              </a:rPr>
              <a:t>Cadets being permitted to learn to  </a:t>
            </a:r>
            <a:r>
              <a:rPr dirty="0" sz="1750">
                <a:latin typeface="Arial"/>
                <a:cs typeface="Arial"/>
              </a:rPr>
              <a:t>sail the boat. At the end of the day the simple question remains, why should other  taxpayers foot the bill for a program that benefits so</a:t>
            </a:r>
            <a:r>
              <a:rPr dirty="0" sz="1750" spc="65">
                <a:latin typeface="Arial"/>
                <a:cs typeface="Arial"/>
              </a:rPr>
              <a:t> </a:t>
            </a:r>
            <a:r>
              <a:rPr dirty="0" sz="1750">
                <a:latin typeface="Arial"/>
                <a:cs typeface="Arial"/>
              </a:rPr>
              <a:t>few?</a:t>
            </a:r>
            <a:endParaRPr sz="175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106" y="699516"/>
            <a:ext cx="9234170" cy="5033645"/>
          </a:xfrm>
          <a:prstGeom prst="rect">
            <a:avLst/>
          </a:prstGeom>
        </p:spPr>
        <p:txBody>
          <a:bodyPr wrap="square" lIns="0" tIns="0" rIns="0" bIns="0" rtlCol="0" vert="horz">
            <a:spAutoFit/>
          </a:bodyPr>
          <a:lstStyle/>
          <a:p>
            <a:pPr marL="12700">
              <a:lnSpc>
                <a:spcPct val="100000"/>
              </a:lnSpc>
            </a:pPr>
            <a:r>
              <a:rPr dirty="0" sz="1950" spc="5" b="1">
                <a:latin typeface="Arial"/>
                <a:cs typeface="Arial"/>
              </a:rPr>
              <a:t>Registration, </a:t>
            </a:r>
            <a:r>
              <a:rPr dirty="0" sz="1950" spc="15" b="1">
                <a:latin typeface="Arial"/>
                <a:cs typeface="Arial"/>
              </a:rPr>
              <a:t>Taxes, Ownership, </a:t>
            </a:r>
            <a:r>
              <a:rPr dirty="0" sz="1950" spc="10" b="1">
                <a:latin typeface="Arial"/>
                <a:cs typeface="Arial"/>
              </a:rPr>
              <a:t>Costs, </a:t>
            </a:r>
            <a:r>
              <a:rPr dirty="0" sz="1950" spc="20" b="1">
                <a:latin typeface="Arial"/>
                <a:cs typeface="Arial"/>
              </a:rPr>
              <a:t>&amp;</a:t>
            </a:r>
            <a:r>
              <a:rPr dirty="0" sz="1950" spc="-20" b="1">
                <a:latin typeface="Arial"/>
                <a:cs typeface="Arial"/>
              </a:rPr>
              <a:t> </a:t>
            </a:r>
            <a:r>
              <a:rPr dirty="0" sz="1950" spc="5" b="1">
                <a:latin typeface="Arial"/>
                <a:cs typeface="Arial"/>
              </a:rPr>
              <a:t>Bills</a:t>
            </a:r>
            <a:endParaRPr sz="1950">
              <a:latin typeface="Arial"/>
              <a:cs typeface="Arial"/>
            </a:endParaRPr>
          </a:p>
          <a:p>
            <a:pPr marL="12700">
              <a:lnSpc>
                <a:spcPts val="2325"/>
              </a:lnSpc>
              <a:spcBef>
                <a:spcPts val="35"/>
              </a:spcBef>
            </a:pPr>
            <a:r>
              <a:rPr dirty="0" sz="1950" spc="10" b="1">
                <a:latin typeface="Arial"/>
                <a:cs typeface="Arial"/>
              </a:rPr>
              <a:t>Purchase - </a:t>
            </a:r>
            <a:r>
              <a:rPr dirty="0" sz="1950" spc="15" b="1">
                <a:latin typeface="Arial"/>
                <a:cs typeface="Arial"/>
              </a:rPr>
              <a:t>Ownership </a:t>
            </a:r>
            <a:r>
              <a:rPr dirty="0" sz="1950" spc="10" b="1">
                <a:latin typeface="Arial"/>
                <a:cs typeface="Arial"/>
              </a:rPr>
              <a:t>- </a:t>
            </a:r>
            <a:r>
              <a:rPr dirty="0" sz="1950" spc="15" b="1">
                <a:latin typeface="Arial"/>
                <a:cs typeface="Arial"/>
              </a:rPr>
              <a:t>License </a:t>
            </a:r>
            <a:r>
              <a:rPr dirty="0" sz="1950" spc="10" b="1">
                <a:latin typeface="Arial"/>
                <a:cs typeface="Arial"/>
              </a:rPr>
              <a:t>- Registration - </a:t>
            </a:r>
            <a:r>
              <a:rPr dirty="0" sz="1950" spc="15" b="1">
                <a:latin typeface="Arial"/>
                <a:cs typeface="Arial"/>
              </a:rPr>
              <a:t>Maintenance </a:t>
            </a:r>
            <a:r>
              <a:rPr dirty="0" sz="1950" spc="10" b="1">
                <a:latin typeface="Arial"/>
                <a:cs typeface="Arial"/>
              </a:rPr>
              <a:t>Costs 44'</a:t>
            </a:r>
            <a:r>
              <a:rPr dirty="0" sz="1950" spc="-70" b="1">
                <a:latin typeface="Arial"/>
                <a:cs typeface="Arial"/>
              </a:rPr>
              <a:t> </a:t>
            </a:r>
            <a:r>
              <a:rPr dirty="0" sz="1950" spc="10" b="1">
                <a:latin typeface="Arial"/>
                <a:cs typeface="Arial"/>
              </a:rPr>
              <a:t>Lively</a:t>
            </a:r>
            <a:endParaRPr sz="1950">
              <a:latin typeface="Arial"/>
              <a:cs typeface="Arial"/>
            </a:endParaRPr>
          </a:p>
          <a:p>
            <a:pPr marL="12700">
              <a:lnSpc>
                <a:spcPts val="1845"/>
              </a:lnSpc>
            </a:pPr>
            <a:r>
              <a:rPr dirty="0" sz="1550" spc="-10" u="heavy">
                <a:solidFill>
                  <a:srgbClr val="009A9A"/>
                </a:solidFill>
                <a:latin typeface="Arial"/>
                <a:cs typeface="Arial"/>
                <a:hlinkClick r:id="rId2"/>
              </a:rPr>
              <a:t>https://drive.google.com/file/d/1sR3nVOSQ2BeajBuJ1u0G7M81dpO9NcYn/view?usp=sharing</a:t>
            </a:r>
            <a:endParaRPr sz="1550">
              <a:latin typeface="Arial"/>
              <a:cs typeface="Arial"/>
            </a:endParaRPr>
          </a:p>
          <a:p>
            <a:pPr>
              <a:lnSpc>
                <a:spcPct val="100000"/>
              </a:lnSpc>
              <a:spcBef>
                <a:spcPts val="11"/>
              </a:spcBef>
            </a:pPr>
            <a:endParaRPr sz="2100">
              <a:latin typeface="Times New Roman"/>
              <a:cs typeface="Times New Roman"/>
            </a:endParaRPr>
          </a:p>
          <a:p>
            <a:pPr marL="12700">
              <a:lnSpc>
                <a:spcPts val="2325"/>
              </a:lnSpc>
            </a:pPr>
            <a:r>
              <a:rPr dirty="0" sz="1950" spc="10" b="1">
                <a:latin typeface="Arial"/>
                <a:cs typeface="Arial"/>
              </a:rPr>
              <a:t>Lively </a:t>
            </a:r>
            <a:r>
              <a:rPr dirty="0" sz="1950" spc="15" b="1">
                <a:latin typeface="Arial"/>
                <a:cs typeface="Arial"/>
              </a:rPr>
              <a:t>Port Orchard </a:t>
            </a:r>
            <a:r>
              <a:rPr dirty="0" sz="1950" spc="10" b="1">
                <a:latin typeface="Arial"/>
                <a:cs typeface="Arial"/>
              </a:rPr>
              <a:t>Marina </a:t>
            </a:r>
            <a:r>
              <a:rPr dirty="0" sz="1950" spc="15" b="1">
                <a:latin typeface="Arial"/>
                <a:cs typeface="Arial"/>
              </a:rPr>
              <a:t>Moorage </a:t>
            </a:r>
            <a:r>
              <a:rPr dirty="0" sz="1950" spc="10" b="1">
                <a:latin typeface="Arial"/>
                <a:cs typeface="Arial"/>
              </a:rPr>
              <a:t>Contract and</a:t>
            </a:r>
            <a:r>
              <a:rPr dirty="0" sz="1950" spc="-30" b="1">
                <a:latin typeface="Arial"/>
                <a:cs typeface="Arial"/>
              </a:rPr>
              <a:t> </a:t>
            </a:r>
            <a:r>
              <a:rPr dirty="0" sz="1950" spc="10" b="1">
                <a:latin typeface="Arial"/>
                <a:cs typeface="Arial"/>
              </a:rPr>
              <a:t>Costs</a:t>
            </a:r>
            <a:endParaRPr sz="1950">
              <a:latin typeface="Arial"/>
              <a:cs typeface="Arial"/>
            </a:endParaRPr>
          </a:p>
          <a:p>
            <a:pPr marL="12700">
              <a:lnSpc>
                <a:spcPts val="1845"/>
              </a:lnSpc>
            </a:pPr>
            <a:r>
              <a:rPr dirty="0" sz="1550" spc="-10" u="heavy">
                <a:solidFill>
                  <a:srgbClr val="009A9A"/>
                </a:solidFill>
                <a:latin typeface="Arial"/>
                <a:cs typeface="Arial"/>
                <a:hlinkClick r:id="rId3"/>
              </a:rPr>
              <a:t>https://drive.google.com/file/d/1x14GxJQLCPKSaXOzmX3PYnciTc2twm0b/view?usp=sharing</a:t>
            </a:r>
            <a:endParaRPr sz="1550">
              <a:latin typeface="Arial"/>
              <a:cs typeface="Arial"/>
            </a:endParaRPr>
          </a:p>
          <a:p>
            <a:pPr>
              <a:lnSpc>
                <a:spcPct val="100000"/>
              </a:lnSpc>
              <a:spcBef>
                <a:spcPts val="11"/>
              </a:spcBef>
            </a:pPr>
            <a:endParaRPr sz="2100">
              <a:latin typeface="Times New Roman"/>
              <a:cs typeface="Times New Roman"/>
            </a:endParaRPr>
          </a:p>
          <a:p>
            <a:pPr marL="12700">
              <a:lnSpc>
                <a:spcPts val="2325"/>
              </a:lnSpc>
            </a:pPr>
            <a:r>
              <a:rPr dirty="0" sz="1950" spc="15" b="1">
                <a:latin typeface="Arial"/>
                <a:cs typeface="Arial"/>
              </a:rPr>
              <a:t>Washington </a:t>
            </a:r>
            <a:r>
              <a:rPr dirty="0" sz="1950" spc="10" b="1">
                <a:latin typeface="Arial"/>
                <a:cs typeface="Arial"/>
              </a:rPr>
              <a:t>State </a:t>
            </a:r>
            <a:r>
              <a:rPr dirty="0" sz="1950" spc="15" b="1">
                <a:latin typeface="Arial"/>
                <a:cs typeface="Arial"/>
              </a:rPr>
              <a:t>Sales Tax Paid on </a:t>
            </a:r>
            <a:r>
              <a:rPr dirty="0" sz="1950" spc="10" b="1">
                <a:latin typeface="Arial"/>
                <a:cs typeface="Arial"/>
              </a:rPr>
              <a:t>44' Lively Purchase </a:t>
            </a:r>
            <a:r>
              <a:rPr dirty="0" sz="1950" spc="15" b="1">
                <a:latin typeface="Arial"/>
                <a:cs typeface="Arial"/>
              </a:rPr>
              <a:t>on</a:t>
            </a:r>
            <a:r>
              <a:rPr dirty="0" sz="1950" spc="-85" b="1">
                <a:latin typeface="Arial"/>
                <a:cs typeface="Arial"/>
              </a:rPr>
              <a:t> </a:t>
            </a:r>
            <a:r>
              <a:rPr dirty="0" sz="1950" spc="10" b="1">
                <a:latin typeface="Arial"/>
                <a:cs typeface="Arial"/>
              </a:rPr>
              <a:t>04-04-16</a:t>
            </a:r>
            <a:endParaRPr sz="1950">
              <a:latin typeface="Arial"/>
              <a:cs typeface="Arial"/>
            </a:endParaRPr>
          </a:p>
          <a:p>
            <a:pPr marL="12700">
              <a:lnSpc>
                <a:spcPts val="1845"/>
              </a:lnSpc>
            </a:pPr>
            <a:r>
              <a:rPr dirty="0" sz="1550" spc="-10" u="heavy">
                <a:solidFill>
                  <a:srgbClr val="009A9A"/>
                </a:solidFill>
                <a:latin typeface="Arial"/>
                <a:cs typeface="Arial"/>
                <a:hlinkClick r:id="rId4"/>
              </a:rPr>
              <a:t>https://drive.google.com/file/d/1DvtAixotpI78lviePcQbUqbgGaAC5MKl/view?usp=sharing</a:t>
            </a:r>
            <a:endParaRPr sz="1550">
              <a:latin typeface="Arial"/>
              <a:cs typeface="Arial"/>
            </a:endParaRPr>
          </a:p>
          <a:p>
            <a:pPr>
              <a:lnSpc>
                <a:spcPct val="100000"/>
              </a:lnSpc>
              <a:spcBef>
                <a:spcPts val="11"/>
              </a:spcBef>
            </a:pPr>
            <a:endParaRPr sz="2100">
              <a:latin typeface="Times New Roman"/>
              <a:cs typeface="Times New Roman"/>
            </a:endParaRPr>
          </a:p>
          <a:p>
            <a:pPr marL="12700">
              <a:lnSpc>
                <a:spcPts val="2325"/>
              </a:lnSpc>
            </a:pPr>
            <a:r>
              <a:rPr dirty="0" sz="1950" spc="15" b="1">
                <a:latin typeface="Arial"/>
                <a:cs typeface="Arial"/>
              </a:rPr>
              <a:t>Washington </a:t>
            </a:r>
            <a:r>
              <a:rPr dirty="0" sz="1950" spc="10" b="1">
                <a:latin typeface="Arial"/>
                <a:cs typeface="Arial"/>
              </a:rPr>
              <a:t>State Sales </a:t>
            </a:r>
            <a:r>
              <a:rPr dirty="0" sz="1950" spc="15" b="1">
                <a:latin typeface="Arial"/>
                <a:cs typeface="Arial"/>
              </a:rPr>
              <a:t>Tax </a:t>
            </a:r>
            <a:r>
              <a:rPr dirty="0" sz="1950" spc="10" b="1">
                <a:latin typeface="Arial"/>
                <a:cs typeface="Arial"/>
              </a:rPr>
              <a:t>$2,788.73 for 44' Lively Value of</a:t>
            </a:r>
            <a:r>
              <a:rPr dirty="0" sz="1950" spc="-95" b="1">
                <a:latin typeface="Arial"/>
                <a:cs typeface="Arial"/>
              </a:rPr>
              <a:t> </a:t>
            </a:r>
            <a:r>
              <a:rPr dirty="0" sz="1950" spc="10" b="1">
                <a:latin typeface="Arial"/>
                <a:cs typeface="Arial"/>
              </a:rPr>
              <a:t>$35,250</a:t>
            </a:r>
            <a:endParaRPr sz="1950">
              <a:latin typeface="Arial"/>
              <a:cs typeface="Arial"/>
            </a:endParaRPr>
          </a:p>
          <a:p>
            <a:pPr marL="12700">
              <a:lnSpc>
                <a:spcPts val="1845"/>
              </a:lnSpc>
            </a:pPr>
            <a:r>
              <a:rPr dirty="0" sz="1550" spc="-10" u="heavy">
                <a:solidFill>
                  <a:srgbClr val="009A9A"/>
                </a:solidFill>
                <a:latin typeface="Arial"/>
                <a:cs typeface="Arial"/>
                <a:hlinkClick r:id="rId5"/>
              </a:rPr>
              <a:t>https://drive.google.com/file/d/10tR3x1usmB-yAB1IMQbhEdOIZOR_0gAH/view?usp=sharing</a:t>
            </a:r>
            <a:endParaRPr sz="1550">
              <a:latin typeface="Arial"/>
              <a:cs typeface="Arial"/>
            </a:endParaRPr>
          </a:p>
          <a:p>
            <a:pPr>
              <a:lnSpc>
                <a:spcPct val="100000"/>
              </a:lnSpc>
              <a:spcBef>
                <a:spcPts val="11"/>
              </a:spcBef>
            </a:pPr>
            <a:endParaRPr sz="2100">
              <a:latin typeface="Times New Roman"/>
              <a:cs typeface="Times New Roman"/>
            </a:endParaRPr>
          </a:p>
          <a:p>
            <a:pPr marL="12700">
              <a:lnSpc>
                <a:spcPts val="2325"/>
              </a:lnSpc>
            </a:pPr>
            <a:r>
              <a:rPr dirty="0" sz="1950" spc="10" b="1">
                <a:latin typeface="Arial"/>
                <a:cs typeface="Arial"/>
              </a:rPr>
              <a:t>2016-2018 Estimated Costs for 44'</a:t>
            </a:r>
            <a:r>
              <a:rPr dirty="0" sz="1950" spc="-45" b="1">
                <a:latin typeface="Arial"/>
                <a:cs typeface="Arial"/>
              </a:rPr>
              <a:t> </a:t>
            </a:r>
            <a:r>
              <a:rPr dirty="0" sz="1950" spc="5" b="1">
                <a:latin typeface="Arial"/>
                <a:cs typeface="Arial"/>
              </a:rPr>
              <a:t>Lively</a:t>
            </a:r>
            <a:endParaRPr sz="1950">
              <a:latin typeface="Arial"/>
              <a:cs typeface="Arial"/>
            </a:endParaRPr>
          </a:p>
          <a:p>
            <a:pPr marL="12700">
              <a:lnSpc>
                <a:spcPts val="1845"/>
              </a:lnSpc>
              <a:tabLst>
                <a:tab pos="5106035" algn="l"/>
              </a:tabLst>
            </a:pPr>
            <a:r>
              <a:rPr dirty="0" sz="1550" spc="-10" u="heavy">
                <a:solidFill>
                  <a:srgbClr val="009A9A"/>
                </a:solidFill>
                <a:latin typeface="Arial"/>
                <a:cs typeface="Arial"/>
                <a:hlinkClick r:id="rId6"/>
              </a:rPr>
              <a:t>https://drive.google.com/file/d/1GsHZ364ufZBvfzTAO4h</a:t>
            </a:r>
            <a:r>
              <a:rPr dirty="0" sz="1550" spc="-10" u="heavy">
                <a:solidFill>
                  <a:srgbClr val="009A9A"/>
                </a:solidFill>
                <a:latin typeface="Arial"/>
                <a:cs typeface="Arial"/>
              </a:rPr>
              <a:t>Z	m8eSamN8zW/view?usp=sharing</a:t>
            </a:r>
            <a:endParaRPr sz="1550">
              <a:latin typeface="Arial"/>
              <a:cs typeface="Arial"/>
            </a:endParaRPr>
          </a:p>
          <a:p>
            <a:pPr>
              <a:lnSpc>
                <a:spcPct val="100000"/>
              </a:lnSpc>
              <a:spcBef>
                <a:spcPts val="11"/>
              </a:spcBef>
            </a:pPr>
            <a:endParaRPr sz="2100">
              <a:latin typeface="Times New Roman"/>
              <a:cs typeface="Times New Roman"/>
            </a:endParaRPr>
          </a:p>
          <a:p>
            <a:pPr marL="12700">
              <a:lnSpc>
                <a:spcPts val="2325"/>
              </a:lnSpc>
            </a:pPr>
            <a:r>
              <a:rPr dirty="0" sz="1950" spc="10" b="1">
                <a:latin typeface="Arial"/>
                <a:cs typeface="Arial"/>
              </a:rPr>
              <a:t>2016 -2021 </a:t>
            </a:r>
            <a:r>
              <a:rPr dirty="0" sz="1950" spc="5" b="1">
                <a:latin typeface="Arial"/>
                <a:cs typeface="Arial"/>
              </a:rPr>
              <a:t>Billings </a:t>
            </a:r>
            <a:r>
              <a:rPr dirty="0" sz="1950" spc="10" b="1">
                <a:latin typeface="Arial"/>
                <a:cs typeface="Arial"/>
              </a:rPr>
              <a:t>Paid for 44'</a:t>
            </a:r>
            <a:r>
              <a:rPr dirty="0" sz="1950" spc="-25" b="1">
                <a:latin typeface="Arial"/>
                <a:cs typeface="Arial"/>
              </a:rPr>
              <a:t> </a:t>
            </a:r>
            <a:r>
              <a:rPr dirty="0" sz="1950" spc="5" b="1">
                <a:latin typeface="Arial"/>
                <a:cs typeface="Arial"/>
              </a:rPr>
              <a:t>Lively</a:t>
            </a:r>
            <a:endParaRPr sz="1950">
              <a:latin typeface="Arial"/>
              <a:cs typeface="Arial"/>
            </a:endParaRPr>
          </a:p>
          <a:p>
            <a:pPr marL="12700">
              <a:lnSpc>
                <a:spcPts val="1845"/>
              </a:lnSpc>
            </a:pPr>
            <a:r>
              <a:rPr dirty="0" sz="1550" spc="-10" u="heavy">
                <a:solidFill>
                  <a:srgbClr val="009A9A"/>
                </a:solidFill>
                <a:latin typeface="Arial"/>
                <a:cs typeface="Arial"/>
                <a:hlinkClick r:id="rId7"/>
              </a:rPr>
              <a:t>https://drive.google.com/file/d/1nDX7yv4OdNJWEbJUvKCg7FMjEDXbxa96/view?usp=sharing</a:t>
            </a:r>
            <a:endParaRPr sz="155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1297839" y="349379"/>
            <a:ext cx="7493000" cy="474345"/>
          </a:xfrm>
          <a:prstGeom prst="rect"/>
        </p:spPr>
        <p:txBody>
          <a:bodyPr wrap="square" lIns="0" tIns="0" rIns="0" bIns="0" rtlCol="0" vert="horz">
            <a:spAutoFit/>
          </a:bodyPr>
          <a:lstStyle/>
          <a:p>
            <a:pPr marL="12700">
              <a:lnSpc>
                <a:spcPct val="100000"/>
              </a:lnSpc>
            </a:pPr>
            <a:r>
              <a:rPr dirty="0" sz="3050" spc="15">
                <a:latin typeface="Arial"/>
                <a:cs typeface="Arial"/>
              </a:rPr>
              <a:t>Ads </a:t>
            </a:r>
            <a:r>
              <a:rPr dirty="0" sz="3050" spc="10">
                <a:latin typeface="Arial"/>
                <a:cs typeface="Arial"/>
              </a:rPr>
              <a:t>for 44' </a:t>
            </a:r>
            <a:r>
              <a:rPr dirty="0" sz="3050" spc="15">
                <a:latin typeface="Arial"/>
                <a:cs typeface="Arial"/>
              </a:rPr>
              <a:t>Mark </a:t>
            </a:r>
            <a:r>
              <a:rPr dirty="0" sz="3050" spc="5">
                <a:latin typeface="Arial"/>
                <a:cs typeface="Arial"/>
              </a:rPr>
              <a:t>II </a:t>
            </a:r>
            <a:r>
              <a:rPr dirty="0" sz="3050" spc="15">
                <a:latin typeface="Arial"/>
                <a:cs typeface="Arial"/>
              </a:rPr>
              <a:t>Navy </a:t>
            </a:r>
            <a:r>
              <a:rPr dirty="0" sz="3050" spc="10">
                <a:latin typeface="Arial"/>
                <a:cs typeface="Arial"/>
              </a:rPr>
              <a:t>Training</a:t>
            </a:r>
            <a:r>
              <a:rPr dirty="0" sz="3050" spc="-35">
                <a:latin typeface="Arial"/>
                <a:cs typeface="Arial"/>
              </a:rPr>
              <a:t> </a:t>
            </a:r>
            <a:r>
              <a:rPr dirty="0" sz="3050" spc="15">
                <a:latin typeface="Arial"/>
                <a:cs typeface="Arial"/>
              </a:rPr>
              <a:t>Sloops</a:t>
            </a:r>
            <a:endParaRPr sz="3050">
              <a:latin typeface="Arial"/>
              <a:cs typeface="Arial"/>
            </a:endParaRPr>
          </a:p>
        </p:txBody>
      </p:sp>
      <p:sp>
        <p:nvSpPr>
          <p:cNvPr id="4" name="object 4"/>
          <p:cNvSpPr txBox="1"/>
          <p:nvPr/>
        </p:nvSpPr>
        <p:spPr>
          <a:xfrm>
            <a:off x="353095" y="1300886"/>
            <a:ext cx="9213215" cy="5120005"/>
          </a:xfrm>
          <a:prstGeom prst="rect">
            <a:avLst/>
          </a:prstGeom>
        </p:spPr>
        <p:txBody>
          <a:bodyPr wrap="square" lIns="0" tIns="0" rIns="0" bIns="0" rtlCol="0" vert="horz">
            <a:spAutoFit/>
          </a:bodyPr>
          <a:lstStyle/>
          <a:p>
            <a:pPr marL="12700">
              <a:lnSpc>
                <a:spcPct val="100000"/>
              </a:lnSpc>
              <a:tabLst>
                <a:tab pos="826135" algn="l"/>
                <a:tab pos="2878455" algn="l"/>
                <a:tab pos="5133340" algn="l"/>
              </a:tabLst>
            </a:pPr>
            <a:r>
              <a:rPr dirty="0" sz="2400" b="1">
                <a:latin typeface="Arial"/>
                <a:cs typeface="Arial"/>
              </a:rPr>
              <a:t>Find	</a:t>
            </a:r>
            <a:r>
              <a:rPr dirty="0" sz="2400" spc="-5" b="1">
                <a:latin typeface="Arial"/>
                <a:cs typeface="Arial"/>
              </a:rPr>
              <a:t>Resale</a:t>
            </a:r>
            <a:r>
              <a:rPr dirty="0" sz="2400" spc="25" b="1">
                <a:latin typeface="Arial"/>
                <a:cs typeface="Arial"/>
              </a:rPr>
              <a:t> </a:t>
            </a:r>
            <a:r>
              <a:rPr dirty="0" sz="2400" b="1">
                <a:latin typeface="Arial"/>
                <a:cs typeface="Arial"/>
              </a:rPr>
              <a:t>Value	of</a:t>
            </a:r>
            <a:r>
              <a:rPr dirty="0" sz="2400" spc="10" b="1">
                <a:latin typeface="Arial"/>
                <a:cs typeface="Arial"/>
              </a:rPr>
              <a:t> </a:t>
            </a:r>
            <a:r>
              <a:rPr dirty="0" sz="2400" b="1">
                <a:latin typeface="Arial"/>
                <a:cs typeface="Arial"/>
              </a:rPr>
              <a:t>Sloop</a:t>
            </a:r>
            <a:r>
              <a:rPr dirty="0" sz="2400" spc="10" b="1">
                <a:latin typeface="Arial"/>
                <a:cs typeface="Arial"/>
              </a:rPr>
              <a:t> </a:t>
            </a:r>
            <a:r>
              <a:rPr dirty="0" sz="2400" spc="-5" b="1">
                <a:latin typeface="Arial"/>
                <a:cs typeface="Arial"/>
              </a:rPr>
              <a:t>Here:	</a:t>
            </a:r>
            <a:r>
              <a:rPr dirty="0" sz="2400" b="1">
                <a:latin typeface="Arial"/>
                <a:cs typeface="Arial"/>
                <a:hlinkClick r:id="rId2"/>
              </a:rPr>
              <a:t>http://tinyurl.com/3d7j8c8h</a:t>
            </a:r>
            <a:endParaRPr sz="2400">
              <a:latin typeface="Arial"/>
              <a:cs typeface="Arial"/>
            </a:endParaRPr>
          </a:p>
          <a:p>
            <a:pPr>
              <a:lnSpc>
                <a:spcPct val="100000"/>
              </a:lnSpc>
            </a:pPr>
            <a:endParaRPr sz="2400">
              <a:latin typeface="Times New Roman"/>
              <a:cs typeface="Times New Roman"/>
            </a:endParaRPr>
          </a:p>
          <a:p>
            <a:pPr>
              <a:lnSpc>
                <a:spcPct val="100000"/>
              </a:lnSpc>
              <a:spcBef>
                <a:spcPts val="37"/>
              </a:spcBef>
            </a:pPr>
            <a:endParaRPr sz="2300">
              <a:latin typeface="Times New Roman"/>
              <a:cs typeface="Times New Roman"/>
            </a:endParaRPr>
          </a:p>
          <a:p>
            <a:pPr marL="83185" marR="2308225">
              <a:lnSpc>
                <a:spcPct val="119800"/>
              </a:lnSpc>
              <a:tabLst>
                <a:tab pos="2320925" algn="l"/>
              </a:tabLst>
            </a:pPr>
            <a:r>
              <a:rPr dirty="0" sz="2200" spc="-5" b="1">
                <a:latin typeface="Arial"/>
                <a:cs typeface="Arial"/>
              </a:rPr>
              <a:t>44'</a:t>
            </a:r>
            <a:r>
              <a:rPr dirty="0" sz="2200" spc="5" b="1">
                <a:latin typeface="Arial"/>
                <a:cs typeface="Arial"/>
              </a:rPr>
              <a:t> </a:t>
            </a:r>
            <a:r>
              <a:rPr dirty="0" sz="2200" spc="-5" b="1">
                <a:latin typeface="Arial"/>
                <a:cs typeface="Arial"/>
              </a:rPr>
              <a:t>Lively</a:t>
            </a:r>
            <a:r>
              <a:rPr dirty="0" sz="2200" b="1">
                <a:latin typeface="Arial"/>
                <a:cs typeface="Arial"/>
              </a:rPr>
              <a:t> </a:t>
            </a:r>
            <a:r>
              <a:rPr dirty="0" sz="2200" spc="-5" b="1">
                <a:latin typeface="Arial"/>
                <a:cs typeface="Arial"/>
              </a:rPr>
              <a:t>Came	From Fleet of 25 44' Mark</a:t>
            </a:r>
            <a:r>
              <a:rPr dirty="0" sz="2200" spc="-50" b="1">
                <a:latin typeface="Arial"/>
                <a:cs typeface="Arial"/>
              </a:rPr>
              <a:t> </a:t>
            </a:r>
            <a:r>
              <a:rPr dirty="0" sz="2200" spc="-5" b="1">
                <a:latin typeface="Arial"/>
                <a:cs typeface="Arial"/>
              </a:rPr>
              <a:t>II</a:t>
            </a:r>
            <a:r>
              <a:rPr dirty="0" sz="2200" spc="-10" b="1">
                <a:latin typeface="Arial"/>
                <a:cs typeface="Arial"/>
              </a:rPr>
              <a:t> </a:t>
            </a:r>
            <a:r>
              <a:rPr dirty="0" sz="2200" spc="-5" b="1">
                <a:latin typeface="Arial"/>
                <a:cs typeface="Arial"/>
              </a:rPr>
              <a:t>Racing </a:t>
            </a:r>
            <a:r>
              <a:rPr dirty="0" sz="2200" spc="-5" b="1">
                <a:latin typeface="Arial"/>
                <a:cs typeface="Arial"/>
              </a:rPr>
              <a:t> </a:t>
            </a:r>
            <a:r>
              <a:rPr dirty="0" sz="2200" b="1">
                <a:latin typeface="Arial"/>
                <a:cs typeface="Arial"/>
              </a:rPr>
              <a:t>Sloops</a:t>
            </a:r>
            <a:endParaRPr sz="2200">
              <a:latin typeface="Arial"/>
              <a:cs typeface="Arial"/>
            </a:endParaRPr>
          </a:p>
          <a:p>
            <a:pPr marL="83185">
              <a:lnSpc>
                <a:spcPct val="100000"/>
              </a:lnSpc>
              <a:spcBef>
                <a:spcPts val="455"/>
              </a:spcBef>
            </a:pPr>
            <a:r>
              <a:rPr dirty="0" sz="1750" u="heavy">
                <a:solidFill>
                  <a:srgbClr val="009A9A"/>
                </a:solidFill>
                <a:latin typeface="Arial"/>
                <a:cs typeface="Arial"/>
                <a:hlinkClick r:id="rId3"/>
              </a:rPr>
              <a:t>https://drive.google.com/file/d/1lPDKnqXYoWj7K0vf9ifyc-qMVWvTM-fW/view?usp=sharing</a:t>
            </a:r>
            <a:endParaRPr sz="1750">
              <a:latin typeface="Arial"/>
              <a:cs typeface="Arial"/>
            </a:endParaRPr>
          </a:p>
          <a:p>
            <a:pPr>
              <a:lnSpc>
                <a:spcPct val="100000"/>
              </a:lnSpc>
            </a:pPr>
            <a:endParaRPr sz="1700">
              <a:latin typeface="Times New Roman"/>
              <a:cs typeface="Times New Roman"/>
            </a:endParaRPr>
          </a:p>
          <a:p>
            <a:pPr marL="83185">
              <a:lnSpc>
                <a:spcPct val="100000"/>
              </a:lnSpc>
              <a:spcBef>
                <a:spcPts val="1100"/>
              </a:spcBef>
            </a:pPr>
            <a:r>
              <a:rPr dirty="0" sz="2200" spc="-5" b="1">
                <a:latin typeface="Arial"/>
                <a:cs typeface="Arial"/>
              </a:rPr>
              <a:t>June 2013 Internet Posting One of Three 44' Mark II Boats for</a:t>
            </a:r>
            <a:r>
              <a:rPr dirty="0" sz="2200" spc="-20" b="1">
                <a:latin typeface="Arial"/>
                <a:cs typeface="Arial"/>
              </a:rPr>
              <a:t> </a:t>
            </a:r>
            <a:r>
              <a:rPr dirty="0" sz="2200" spc="-5" b="1">
                <a:latin typeface="Arial"/>
                <a:cs typeface="Arial"/>
              </a:rPr>
              <a:t>Sale</a:t>
            </a:r>
            <a:endParaRPr sz="2200">
              <a:latin typeface="Arial"/>
              <a:cs typeface="Arial"/>
            </a:endParaRPr>
          </a:p>
          <a:p>
            <a:pPr marL="83185">
              <a:lnSpc>
                <a:spcPct val="100000"/>
              </a:lnSpc>
              <a:spcBef>
                <a:spcPts val="455"/>
              </a:spcBef>
            </a:pPr>
            <a:r>
              <a:rPr dirty="0" sz="1750" u="heavy">
                <a:solidFill>
                  <a:srgbClr val="009A9A"/>
                </a:solidFill>
                <a:latin typeface="Arial"/>
                <a:cs typeface="Arial"/>
                <a:hlinkClick r:id="rId4"/>
              </a:rPr>
              <a:t>https://drive.google.com/file/d/1HIWZD5ex6vGsLOfMDrDjPjN9UenEo0Bu/view?usp=sharing</a:t>
            </a:r>
            <a:endParaRPr sz="1750">
              <a:latin typeface="Arial"/>
              <a:cs typeface="Arial"/>
            </a:endParaRPr>
          </a:p>
          <a:p>
            <a:pPr>
              <a:lnSpc>
                <a:spcPct val="100000"/>
              </a:lnSpc>
            </a:pPr>
            <a:endParaRPr sz="1700">
              <a:latin typeface="Times New Roman"/>
              <a:cs typeface="Times New Roman"/>
            </a:endParaRPr>
          </a:p>
          <a:p>
            <a:pPr>
              <a:lnSpc>
                <a:spcPct val="100000"/>
              </a:lnSpc>
              <a:spcBef>
                <a:spcPts val="48"/>
              </a:spcBef>
            </a:pPr>
            <a:endParaRPr sz="1550">
              <a:latin typeface="Times New Roman"/>
              <a:cs typeface="Times New Roman"/>
            </a:endParaRPr>
          </a:p>
          <a:p>
            <a:pPr marL="83185" marR="2369185">
              <a:lnSpc>
                <a:spcPct val="119800"/>
              </a:lnSpc>
            </a:pPr>
            <a:r>
              <a:rPr dirty="0" sz="2200" spc="-5" b="1">
                <a:latin typeface="Arial"/>
                <a:cs typeface="Arial"/>
              </a:rPr>
              <a:t>Navy Mark II 44' Racing Sloop Sale Cancelled What  Comes In the</a:t>
            </a:r>
            <a:r>
              <a:rPr dirty="0" sz="2200" spc="-75" b="1">
                <a:latin typeface="Arial"/>
                <a:cs typeface="Arial"/>
              </a:rPr>
              <a:t> </a:t>
            </a:r>
            <a:r>
              <a:rPr dirty="0" sz="2200" spc="-5" b="1">
                <a:latin typeface="Arial"/>
                <a:cs typeface="Arial"/>
              </a:rPr>
              <a:t>Box..</a:t>
            </a:r>
            <a:endParaRPr sz="2200">
              <a:latin typeface="Arial"/>
              <a:cs typeface="Arial"/>
            </a:endParaRPr>
          </a:p>
          <a:p>
            <a:pPr>
              <a:lnSpc>
                <a:spcPct val="100000"/>
              </a:lnSpc>
              <a:spcBef>
                <a:spcPts val="38"/>
              </a:spcBef>
            </a:pPr>
            <a:endParaRPr sz="2200">
              <a:latin typeface="Times New Roman"/>
              <a:cs typeface="Times New Roman"/>
            </a:endParaRPr>
          </a:p>
          <a:p>
            <a:pPr marL="83185">
              <a:lnSpc>
                <a:spcPct val="100000"/>
              </a:lnSpc>
            </a:pPr>
            <a:r>
              <a:rPr dirty="0" sz="1750" u="heavy">
                <a:solidFill>
                  <a:srgbClr val="009A9A"/>
                </a:solidFill>
                <a:latin typeface="Arial"/>
                <a:cs typeface="Arial"/>
                <a:hlinkClick r:id="rId5"/>
              </a:rPr>
              <a:t>https://drive.google.com/file/d/1NGE6Zyo34VWlLZEsv4uy1wVi5m1jTyJ0/view?usp=sharing</a:t>
            </a:r>
            <a:endParaRPr sz="175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prstGeom prst="rect"/>
        </p:spPr>
        <p:txBody>
          <a:bodyPr wrap="square" lIns="0" tIns="0" rIns="0" bIns="0" rtlCol="0" vert="horz">
            <a:spAutoFit/>
          </a:bodyPr>
          <a:lstStyle/>
          <a:p>
            <a:pPr marL="2844800">
              <a:lnSpc>
                <a:spcPct val="100000"/>
              </a:lnSpc>
            </a:pPr>
            <a:r>
              <a:rPr dirty="0" sz="3950">
                <a:latin typeface="Arial"/>
                <a:cs typeface="Arial"/>
              </a:rPr>
              <a:t>Lively Saga</a:t>
            </a:r>
            <a:r>
              <a:rPr dirty="0" sz="3950" spc="-80">
                <a:latin typeface="Arial"/>
                <a:cs typeface="Arial"/>
              </a:rPr>
              <a:t> </a:t>
            </a:r>
            <a:r>
              <a:rPr dirty="0" sz="3950">
                <a:latin typeface="Arial"/>
                <a:cs typeface="Arial"/>
              </a:rPr>
              <a:t>Cont.</a:t>
            </a:r>
            <a:endParaRPr sz="3950">
              <a:latin typeface="Arial"/>
              <a:cs typeface="Arial"/>
            </a:endParaRPr>
          </a:p>
        </p:txBody>
      </p:sp>
      <p:sp>
        <p:nvSpPr>
          <p:cNvPr id="4" name="object 4"/>
          <p:cNvSpPr txBox="1"/>
          <p:nvPr/>
        </p:nvSpPr>
        <p:spPr>
          <a:xfrm>
            <a:off x="423926" y="1585333"/>
            <a:ext cx="8466455" cy="5421630"/>
          </a:xfrm>
          <a:prstGeom prst="rect">
            <a:avLst/>
          </a:prstGeom>
        </p:spPr>
        <p:txBody>
          <a:bodyPr wrap="square" lIns="0" tIns="0" rIns="0" bIns="0" rtlCol="0" vert="horz">
            <a:spAutoFit/>
          </a:bodyPr>
          <a:lstStyle/>
          <a:p>
            <a:pPr marL="12700" marR="5080" indent="-635">
              <a:lnSpc>
                <a:spcPct val="100899"/>
              </a:lnSpc>
              <a:tabLst>
                <a:tab pos="4167504" algn="l"/>
              </a:tabLst>
            </a:pPr>
            <a:r>
              <a:rPr dirty="0" sz="1950" spc="20" b="1">
                <a:latin typeface="Arial"/>
                <a:cs typeface="Arial"/>
              </a:rPr>
              <a:t>THE </a:t>
            </a:r>
            <a:r>
              <a:rPr dirty="0" sz="1950" spc="15" b="1">
                <a:latin typeface="Arial"/>
                <a:cs typeface="Arial"/>
              </a:rPr>
              <a:t>SCHOOL</a:t>
            </a:r>
            <a:r>
              <a:rPr dirty="0" sz="1950" spc="20" b="1">
                <a:latin typeface="Arial"/>
                <a:cs typeface="Arial"/>
              </a:rPr>
              <a:t> </a:t>
            </a:r>
            <a:r>
              <a:rPr dirty="0" sz="1950" spc="15" b="1">
                <a:latin typeface="Arial"/>
                <a:cs typeface="Arial"/>
              </a:rPr>
              <a:t>BOARD</a:t>
            </a:r>
            <a:r>
              <a:rPr dirty="0" sz="1950" spc="20" b="1">
                <a:latin typeface="Arial"/>
                <a:cs typeface="Arial"/>
              </a:rPr>
              <a:t> </a:t>
            </a:r>
            <a:r>
              <a:rPr dirty="0" sz="1950" spc="15" b="1">
                <a:latin typeface="Arial"/>
                <a:cs typeface="Arial"/>
              </a:rPr>
              <a:t>DIRECTOR	</a:t>
            </a:r>
            <a:r>
              <a:rPr dirty="0" sz="1750">
                <a:latin typeface="Arial"/>
                <a:cs typeface="Arial"/>
              </a:rPr>
              <a:t>had been reviewing the warrants</a:t>
            </a:r>
            <a:r>
              <a:rPr dirty="0" sz="1750" spc="15">
                <a:latin typeface="Arial"/>
                <a:cs typeface="Arial"/>
              </a:rPr>
              <a:t> </a:t>
            </a:r>
            <a:r>
              <a:rPr dirty="0" sz="1750">
                <a:latin typeface="Arial"/>
                <a:cs typeface="Arial"/>
              </a:rPr>
              <a:t>(Bills) and </a:t>
            </a:r>
            <a:r>
              <a:rPr dirty="0" sz="1750">
                <a:latin typeface="Arial"/>
                <a:cs typeface="Arial"/>
              </a:rPr>
              <a:t> </a:t>
            </a:r>
            <a:r>
              <a:rPr dirty="0" sz="1750">
                <a:latin typeface="Arial"/>
                <a:cs typeface="Arial"/>
              </a:rPr>
              <a:t>found monthly bills paid by the District for </a:t>
            </a:r>
            <a:r>
              <a:rPr dirty="0" sz="1750" spc="5">
                <a:latin typeface="Arial"/>
                <a:cs typeface="Arial"/>
              </a:rPr>
              <a:t>“MOORAGE" fees </a:t>
            </a:r>
            <a:r>
              <a:rPr dirty="0" sz="1750">
                <a:latin typeface="Arial"/>
                <a:cs typeface="Arial"/>
              </a:rPr>
              <a:t>for something called  </a:t>
            </a:r>
            <a:r>
              <a:rPr dirty="0" sz="1750">
                <a:latin typeface="Arial"/>
                <a:cs typeface="Arial"/>
              </a:rPr>
              <a:t>The "Lively". Moorage fees are more than $190/mo now. </a:t>
            </a:r>
            <a:r>
              <a:rPr dirty="0" sz="1750" spc="5">
                <a:latin typeface="Arial"/>
                <a:cs typeface="Arial"/>
              </a:rPr>
              <a:t>He </a:t>
            </a:r>
            <a:r>
              <a:rPr dirty="0" sz="1750">
                <a:latin typeface="Arial"/>
                <a:cs typeface="Arial"/>
              </a:rPr>
              <a:t>asked what the Lively  </a:t>
            </a:r>
            <a:r>
              <a:rPr dirty="0" sz="1750">
                <a:latin typeface="Arial"/>
                <a:cs typeface="Arial"/>
              </a:rPr>
              <a:t>was used for. They told him it is a 44’ sailboat used by NJROTC. Still not fully  understanding, the Director asked  where the boat was moored and was told it</a:t>
            </a:r>
            <a:r>
              <a:rPr dirty="0" sz="1750" spc="185">
                <a:latin typeface="Arial"/>
                <a:cs typeface="Arial"/>
              </a:rPr>
              <a:t> </a:t>
            </a:r>
            <a:r>
              <a:rPr dirty="0" sz="1750">
                <a:latin typeface="Arial"/>
                <a:cs typeface="Arial"/>
              </a:rPr>
              <a:t>was</a:t>
            </a:r>
            <a:endParaRPr sz="1750">
              <a:latin typeface="Arial"/>
              <a:cs typeface="Arial"/>
            </a:endParaRPr>
          </a:p>
          <a:p>
            <a:pPr marL="12700" marR="374650">
              <a:lnSpc>
                <a:spcPct val="100899"/>
              </a:lnSpc>
            </a:pPr>
            <a:r>
              <a:rPr dirty="0" sz="1750">
                <a:latin typeface="Arial"/>
                <a:cs typeface="Arial"/>
              </a:rPr>
              <a:t>at slip #71 at the Port </a:t>
            </a:r>
            <a:r>
              <a:rPr dirty="0" sz="1750" spc="5">
                <a:latin typeface="Arial"/>
                <a:cs typeface="Arial"/>
              </a:rPr>
              <a:t>Orchard </a:t>
            </a:r>
            <a:r>
              <a:rPr dirty="0" sz="1750">
                <a:latin typeface="Arial"/>
                <a:cs typeface="Arial"/>
              </a:rPr>
              <a:t>Marina. Access is restricted, so he had to ask for  </a:t>
            </a:r>
            <a:r>
              <a:rPr dirty="0" sz="1750">
                <a:latin typeface="Arial"/>
                <a:cs typeface="Arial"/>
              </a:rPr>
              <a:t>“PERMISSION” (even though a Board Member) to visit the Lively. </a:t>
            </a:r>
            <a:r>
              <a:rPr dirty="0" sz="1750" spc="5">
                <a:latin typeface="Arial"/>
                <a:cs typeface="Arial"/>
              </a:rPr>
              <a:t>He </a:t>
            </a:r>
            <a:r>
              <a:rPr dirty="0" sz="1750">
                <a:latin typeface="Arial"/>
                <a:cs typeface="Arial"/>
              </a:rPr>
              <a:t>asked for a  </a:t>
            </a:r>
            <a:r>
              <a:rPr dirty="0" sz="1750">
                <a:latin typeface="Arial"/>
                <a:cs typeface="Arial"/>
              </a:rPr>
              <a:t>tour.  The District granted his request and he visited  the Lively on a</a:t>
            </a:r>
            <a:r>
              <a:rPr dirty="0" sz="1750" spc="165">
                <a:latin typeface="Arial"/>
                <a:cs typeface="Arial"/>
              </a:rPr>
              <a:t> </a:t>
            </a:r>
            <a:r>
              <a:rPr dirty="0" sz="1750">
                <a:latin typeface="Arial"/>
                <a:cs typeface="Arial"/>
              </a:rPr>
              <a:t>Friday.</a:t>
            </a:r>
            <a:endParaRPr sz="1750">
              <a:latin typeface="Arial"/>
              <a:cs typeface="Arial"/>
            </a:endParaRPr>
          </a:p>
          <a:p>
            <a:pPr marL="12700" marR="250190">
              <a:lnSpc>
                <a:spcPct val="100800"/>
              </a:lnSpc>
            </a:pPr>
            <a:r>
              <a:rPr dirty="0" sz="1750">
                <a:latin typeface="Arial"/>
                <a:cs typeface="Arial"/>
              </a:rPr>
              <a:t>Interestingly </a:t>
            </a:r>
            <a:r>
              <a:rPr dirty="0" sz="1750" spc="-5">
                <a:latin typeface="Arial"/>
                <a:cs typeface="Arial"/>
              </a:rPr>
              <a:t>enough, </a:t>
            </a:r>
            <a:r>
              <a:rPr dirty="0" sz="1750">
                <a:latin typeface="Arial"/>
                <a:cs typeface="Arial"/>
              </a:rPr>
              <a:t>the </a:t>
            </a:r>
            <a:r>
              <a:rPr dirty="0" sz="1750" spc="5">
                <a:latin typeface="Arial"/>
                <a:cs typeface="Arial"/>
              </a:rPr>
              <a:t>SKSD </a:t>
            </a:r>
            <a:r>
              <a:rPr dirty="0" sz="1750">
                <a:latin typeface="Arial"/>
                <a:cs typeface="Arial"/>
              </a:rPr>
              <a:t>Superintendent came along as he had never seen  </a:t>
            </a:r>
            <a:r>
              <a:rPr dirty="0" sz="1750">
                <a:latin typeface="Arial"/>
                <a:cs typeface="Arial"/>
              </a:rPr>
              <a:t>the boat and stated he was not aware the District owned a sailboat. Imagine that,  a </a:t>
            </a:r>
            <a:r>
              <a:rPr dirty="0" sz="1750" spc="-5">
                <a:latin typeface="Arial"/>
                <a:cs typeface="Arial"/>
              </a:rPr>
              <a:t>bill </a:t>
            </a:r>
            <a:r>
              <a:rPr dirty="0" sz="1750">
                <a:latin typeface="Arial"/>
                <a:cs typeface="Arial"/>
              </a:rPr>
              <a:t>being paid he did not know about This is what happens when </a:t>
            </a:r>
            <a:r>
              <a:rPr dirty="0" sz="1750" spc="-5">
                <a:latin typeface="Arial"/>
                <a:cs typeface="Arial"/>
              </a:rPr>
              <a:t>all District bills  </a:t>
            </a:r>
            <a:r>
              <a:rPr dirty="0" sz="1750">
                <a:latin typeface="Arial"/>
                <a:cs typeface="Arial"/>
              </a:rPr>
              <a:t>are paid by “Unanimous Consent” </a:t>
            </a:r>
            <a:r>
              <a:rPr dirty="0" sz="1750" spc="5">
                <a:latin typeface="Arial"/>
                <a:cs typeface="Arial"/>
              </a:rPr>
              <a:t>at </a:t>
            </a:r>
            <a:r>
              <a:rPr dirty="0" sz="1750">
                <a:latin typeface="Arial"/>
                <a:cs typeface="Arial"/>
              </a:rPr>
              <a:t>board meetings where bills are never  </a:t>
            </a:r>
            <a:r>
              <a:rPr dirty="0" sz="1750" spc="-5">
                <a:latin typeface="Arial"/>
                <a:cs typeface="Arial"/>
              </a:rPr>
              <a:t>discussed </a:t>
            </a:r>
            <a:r>
              <a:rPr dirty="0" sz="1750">
                <a:latin typeface="Arial"/>
                <a:cs typeface="Arial"/>
              </a:rPr>
              <a:t>or</a:t>
            </a:r>
            <a:r>
              <a:rPr dirty="0" sz="1750" spc="-25">
                <a:latin typeface="Arial"/>
                <a:cs typeface="Arial"/>
              </a:rPr>
              <a:t> </a:t>
            </a:r>
            <a:r>
              <a:rPr dirty="0" sz="1750">
                <a:latin typeface="Arial"/>
                <a:cs typeface="Arial"/>
              </a:rPr>
              <a:t>checked.</a:t>
            </a:r>
            <a:endParaRPr sz="1750">
              <a:latin typeface="Arial"/>
              <a:cs typeface="Arial"/>
            </a:endParaRPr>
          </a:p>
          <a:p>
            <a:pPr>
              <a:lnSpc>
                <a:spcPct val="100000"/>
              </a:lnSpc>
              <a:spcBef>
                <a:spcPts val="48"/>
              </a:spcBef>
            </a:pPr>
            <a:endParaRPr sz="1800">
              <a:latin typeface="Times New Roman"/>
              <a:cs typeface="Times New Roman"/>
            </a:endParaRPr>
          </a:p>
          <a:p>
            <a:pPr marL="12700" marR="367030">
              <a:lnSpc>
                <a:spcPct val="100899"/>
              </a:lnSpc>
            </a:pPr>
            <a:r>
              <a:rPr dirty="0" sz="1750">
                <a:latin typeface="Arial"/>
                <a:cs typeface="Arial"/>
              </a:rPr>
              <a:t>At the marina the </a:t>
            </a:r>
            <a:r>
              <a:rPr dirty="0" sz="1750" spc="5">
                <a:latin typeface="Arial"/>
                <a:cs typeface="Arial"/>
              </a:rPr>
              <a:t>NJROTC </a:t>
            </a:r>
            <a:r>
              <a:rPr dirty="0" sz="1750">
                <a:latin typeface="Arial"/>
                <a:cs typeface="Arial"/>
              </a:rPr>
              <a:t>Boat Captain took them aboard the boat. The Lively  </a:t>
            </a:r>
            <a:r>
              <a:rPr dirty="0" sz="1750" spc="-5">
                <a:latin typeface="Arial"/>
                <a:cs typeface="Arial"/>
              </a:rPr>
              <a:t>sleeps nine, </a:t>
            </a:r>
            <a:r>
              <a:rPr dirty="0" sz="1750">
                <a:latin typeface="Arial"/>
                <a:cs typeface="Arial"/>
              </a:rPr>
              <a:t>is </a:t>
            </a:r>
            <a:r>
              <a:rPr dirty="0" sz="1750" spc="-5">
                <a:latin typeface="Arial"/>
                <a:cs typeface="Arial"/>
              </a:rPr>
              <a:t>diesel </a:t>
            </a:r>
            <a:r>
              <a:rPr dirty="0" sz="1750">
                <a:latin typeface="Arial"/>
                <a:cs typeface="Arial"/>
              </a:rPr>
              <a:t>powered with two sails on a 65 foot </a:t>
            </a:r>
            <a:r>
              <a:rPr dirty="0" sz="1750" spc="5">
                <a:latin typeface="Arial"/>
                <a:cs typeface="Arial"/>
              </a:rPr>
              <a:t>mast. </a:t>
            </a:r>
            <a:r>
              <a:rPr dirty="0" sz="1750">
                <a:latin typeface="Arial"/>
                <a:cs typeface="Arial"/>
              </a:rPr>
              <a:t>They said they try  </a:t>
            </a:r>
            <a:r>
              <a:rPr dirty="0" sz="1750">
                <a:latin typeface="Arial"/>
                <a:cs typeface="Arial"/>
              </a:rPr>
              <a:t>to take cadets out once a week if the weather is good. They also like to visit Blake  Island for overnight camping. The stated purpose of the Lively is instill team work.  Of course it is also a great recruitment tool </a:t>
            </a:r>
            <a:r>
              <a:rPr dirty="0" sz="1750" spc="5">
                <a:latin typeface="Arial"/>
                <a:cs typeface="Arial"/>
              </a:rPr>
              <a:t>for NJROTC. It </a:t>
            </a:r>
            <a:r>
              <a:rPr dirty="0" sz="1750">
                <a:latin typeface="Arial"/>
                <a:cs typeface="Arial"/>
              </a:rPr>
              <a:t>was auctioned off by  </a:t>
            </a:r>
            <a:r>
              <a:rPr dirty="0" sz="1750">
                <a:latin typeface="Arial"/>
                <a:cs typeface="Arial"/>
              </a:rPr>
              <a:t>the U.S. Naval Academy </a:t>
            </a:r>
            <a:r>
              <a:rPr dirty="0" sz="1750" spc="-5">
                <a:latin typeface="Arial"/>
                <a:cs typeface="Arial"/>
              </a:rPr>
              <a:t>with </a:t>
            </a:r>
            <a:r>
              <a:rPr dirty="0" sz="1750" spc="5">
                <a:latin typeface="Arial"/>
                <a:cs typeface="Arial"/>
              </a:rPr>
              <a:t>SKSD </a:t>
            </a:r>
            <a:r>
              <a:rPr dirty="0" sz="1750">
                <a:latin typeface="Arial"/>
                <a:cs typeface="Arial"/>
              </a:rPr>
              <a:t>paying $8,000 for it in</a:t>
            </a:r>
            <a:r>
              <a:rPr dirty="0" sz="1750" spc="95">
                <a:latin typeface="Arial"/>
                <a:cs typeface="Arial"/>
              </a:rPr>
              <a:t> </a:t>
            </a:r>
            <a:r>
              <a:rPr dirty="0" sz="1750">
                <a:latin typeface="Arial"/>
                <a:cs typeface="Arial"/>
              </a:rPr>
              <a:t>2015.</a:t>
            </a:r>
            <a:endParaRPr sz="175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88646" y="416032"/>
            <a:ext cx="9514205" cy="658495"/>
          </a:xfrm>
          <a:prstGeom prst="rect"/>
        </p:spPr>
        <p:txBody>
          <a:bodyPr wrap="square" lIns="0" tIns="0" rIns="0" bIns="0" rtlCol="0" vert="horz">
            <a:spAutoFit/>
          </a:bodyPr>
          <a:lstStyle/>
          <a:p>
            <a:pPr marL="389890" marR="5080" indent="-377190">
              <a:lnSpc>
                <a:spcPct val="81200"/>
              </a:lnSpc>
            </a:pPr>
            <a:r>
              <a:rPr dirty="0" sz="2650" spc="-10">
                <a:latin typeface="Arial"/>
                <a:cs typeface="Arial"/>
              </a:rPr>
              <a:t>Various </a:t>
            </a:r>
            <a:r>
              <a:rPr dirty="0" sz="2650" spc="-5">
                <a:latin typeface="Arial"/>
                <a:cs typeface="Arial"/>
              </a:rPr>
              <a:t>Exterior </a:t>
            </a:r>
            <a:r>
              <a:rPr dirty="0" sz="2650" spc="-10">
                <a:latin typeface="Arial"/>
                <a:cs typeface="Arial"/>
              </a:rPr>
              <a:t>&amp; </a:t>
            </a:r>
            <a:r>
              <a:rPr dirty="0" sz="2650" spc="-5">
                <a:latin typeface="Arial"/>
                <a:cs typeface="Arial"/>
              </a:rPr>
              <a:t>Interior </a:t>
            </a:r>
            <a:r>
              <a:rPr dirty="0" sz="2650" spc="-10">
                <a:latin typeface="Arial"/>
                <a:cs typeface="Arial"/>
              </a:rPr>
              <a:t>Views 44' Mark </a:t>
            </a:r>
            <a:r>
              <a:rPr dirty="0" sz="2650" spc="-5">
                <a:latin typeface="Arial"/>
                <a:cs typeface="Arial"/>
              </a:rPr>
              <a:t>II </a:t>
            </a:r>
            <a:r>
              <a:rPr dirty="0" sz="2650" spc="-10">
                <a:latin typeface="Arial"/>
                <a:cs typeface="Arial"/>
              </a:rPr>
              <a:t>Naval </a:t>
            </a:r>
            <a:r>
              <a:rPr dirty="0" sz="2650" spc="-15">
                <a:latin typeface="Arial"/>
                <a:cs typeface="Arial"/>
              </a:rPr>
              <a:t>Academy  </a:t>
            </a:r>
            <a:r>
              <a:rPr dirty="0" sz="2600" spc="15">
                <a:latin typeface="Arial"/>
                <a:cs typeface="Arial"/>
              </a:rPr>
              <a:t>Sloops</a:t>
            </a:r>
            <a:endParaRPr sz="2600">
              <a:latin typeface="Arial"/>
              <a:cs typeface="Arial"/>
            </a:endParaRPr>
          </a:p>
        </p:txBody>
      </p:sp>
      <p:sp>
        <p:nvSpPr>
          <p:cNvPr id="4" name="object 4"/>
          <p:cNvSpPr txBox="1"/>
          <p:nvPr/>
        </p:nvSpPr>
        <p:spPr>
          <a:xfrm>
            <a:off x="88646" y="1471320"/>
            <a:ext cx="9066530" cy="5075555"/>
          </a:xfrm>
          <a:prstGeom prst="rect">
            <a:avLst/>
          </a:prstGeom>
        </p:spPr>
        <p:txBody>
          <a:bodyPr wrap="square" lIns="0" tIns="0" rIns="0" bIns="0" rtlCol="0" vert="horz">
            <a:spAutoFit/>
          </a:bodyPr>
          <a:lstStyle/>
          <a:p>
            <a:pPr marL="12700">
              <a:lnSpc>
                <a:spcPct val="100000"/>
              </a:lnSpc>
            </a:pPr>
            <a:r>
              <a:rPr dirty="0" sz="2600" spc="10" b="1">
                <a:latin typeface="Arial"/>
                <a:cs typeface="Arial"/>
              </a:rPr>
              <a:t>44' </a:t>
            </a:r>
            <a:r>
              <a:rPr dirty="0" sz="2600" spc="15" b="1">
                <a:latin typeface="Arial"/>
                <a:cs typeface="Arial"/>
              </a:rPr>
              <a:t>Mark </a:t>
            </a:r>
            <a:r>
              <a:rPr dirty="0" sz="2600" spc="10" b="1">
                <a:latin typeface="Arial"/>
                <a:cs typeface="Arial"/>
              </a:rPr>
              <a:t>II </a:t>
            </a:r>
            <a:r>
              <a:rPr dirty="0" sz="2600" spc="15" b="1">
                <a:latin typeface="Arial"/>
                <a:cs typeface="Arial"/>
              </a:rPr>
              <a:t>Boat Keel</a:t>
            </a:r>
            <a:r>
              <a:rPr dirty="0" sz="2600" spc="-45" b="1">
                <a:latin typeface="Arial"/>
                <a:cs typeface="Arial"/>
              </a:rPr>
              <a:t> </a:t>
            </a:r>
            <a:r>
              <a:rPr dirty="0" sz="2600" spc="15" b="1">
                <a:latin typeface="Arial"/>
                <a:cs typeface="Arial"/>
              </a:rPr>
              <a:t>View</a:t>
            </a:r>
            <a:endParaRPr sz="2600">
              <a:latin typeface="Arial"/>
              <a:cs typeface="Arial"/>
            </a:endParaRPr>
          </a:p>
          <a:p>
            <a:pPr marL="12700">
              <a:lnSpc>
                <a:spcPct val="100000"/>
              </a:lnSpc>
              <a:spcBef>
                <a:spcPts val="5"/>
              </a:spcBef>
            </a:pPr>
            <a:r>
              <a:rPr dirty="0" sz="1750" u="heavy">
                <a:solidFill>
                  <a:srgbClr val="009A9A"/>
                </a:solidFill>
                <a:latin typeface="Arial"/>
                <a:cs typeface="Arial"/>
                <a:hlinkClick r:id="rId2"/>
              </a:rPr>
              <a:t>https://drive.google.com/file/d/1EdcaLBU-ToEY5lMs4kYvAilFocj-EFEB/view?usp=sharing</a:t>
            </a:r>
            <a:endParaRPr sz="1750">
              <a:latin typeface="Arial"/>
              <a:cs typeface="Arial"/>
            </a:endParaRPr>
          </a:p>
          <a:p>
            <a:pPr>
              <a:lnSpc>
                <a:spcPct val="100000"/>
              </a:lnSpc>
            </a:pPr>
            <a:endParaRPr sz="1700">
              <a:latin typeface="Times New Roman"/>
              <a:cs typeface="Times New Roman"/>
            </a:endParaRPr>
          </a:p>
          <a:p>
            <a:pPr marL="12700">
              <a:lnSpc>
                <a:spcPct val="100000"/>
              </a:lnSpc>
              <a:spcBef>
                <a:spcPts val="1205"/>
              </a:spcBef>
            </a:pPr>
            <a:r>
              <a:rPr dirty="0" sz="2650" spc="-10" b="1">
                <a:latin typeface="Arial"/>
                <a:cs typeface="Arial"/>
              </a:rPr>
              <a:t>44' Mark </a:t>
            </a:r>
            <a:r>
              <a:rPr dirty="0" sz="2650" spc="-5" b="1">
                <a:latin typeface="Arial"/>
                <a:cs typeface="Arial"/>
              </a:rPr>
              <a:t>II </a:t>
            </a:r>
            <a:r>
              <a:rPr dirty="0" sz="2650" spc="-10" b="1">
                <a:latin typeface="Arial"/>
                <a:cs typeface="Arial"/>
              </a:rPr>
              <a:t>Boat Screw</a:t>
            </a:r>
            <a:r>
              <a:rPr dirty="0" sz="2650" spc="-35" b="1">
                <a:latin typeface="Arial"/>
                <a:cs typeface="Arial"/>
              </a:rPr>
              <a:t> </a:t>
            </a:r>
            <a:r>
              <a:rPr dirty="0" sz="2650" spc="-10" b="1">
                <a:latin typeface="Arial"/>
                <a:cs typeface="Arial"/>
              </a:rPr>
              <a:t>View</a:t>
            </a:r>
            <a:endParaRPr sz="2650">
              <a:latin typeface="Arial"/>
              <a:cs typeface="Arial"/>
            </a:endParaRPr>
          </a:p>
          <a:p>
            <a:pPr marL="12700">
              <a:lnSpc>
                <a:spcPct val="100000"/>
              </a:lnSpc>
            </a:pPr>
            <a:r>
              <a:rPr dirty="0" sz="1750" u="heavy">
                <a:solidFill>
                  <a:srgbClr val="009A9A"/>
                </a:solidFill>
                <a:latin typeface="Arial"/>
                <a:cs typeface="Arial"/>
                <a:hlinkClick r:id="rId3"/>
              </a:rPr>
              <a:t>https://drive.google.com/file/d/1wac1SxP9P-vuYj3z-Z4w3DAGz5l-oBBy/view?usp=sharing</a:t>
            </a:r>
            <a:endParaRPr sz="1750">
              <a:latin typeface="Arial"/>
              <a:cs typeface="Arial"/>
            </a:endParaRPr>
          </a:p>
          <a:p>
            <a:pPr>
              <a:lnSpc>
                <a:spcPct val="100000"/>
              </a:lnSpc>
            </a:pPr>
            <a:endParaRPr sz="1700">
              <a:latin typeface="Times New Roman"/>
              <a:cs typeface="Times New Roman"/>
            </a:endParaRPr>
          </a:p>
          <a:p>
            <a:pPr marL="12700">
              <a:lnSpc>
                <a:spcPct val="100000"/>
              </a:lnSpc>
              <a:spcBef>
                <a:spcPts val="1255"/>
              </a:spcBef>
            </a:pPr>
            <a:r>
              <a:rPr dirty="0" sz="2600" spc="10" b="1">
                <a:latin typeface="Arial"/>
                <a:cs typeface="Arial"/>
              </a:rPr>
              <a:t>44' </a:t>
            </a:r>
            <a:r>
              <a:rPr dirty="0" sz="2600" spc="15" b="1">
                <a:latin typeface="Arial"/>
                <a:cs typeface="Arial"/>
              </a:rPr>
              <a:t>Mark </a:t>
            </a:r>
            <a:r>
              <a:rPr dirty="0" sz="2600" spc="5" b="1">
                <a:latin typeface="Arial"/>
                <a:cs typeface="Arial"/>
              </a:rPr>
              <a:t>II </a:t>
            </a:r>
            <a:r>
              <a:rPr dirty="0" sz="2600" spc="15" b="1">
                <a:latin typeface="Arial"/>
                <a:cs typeface="Arial"/>
              </a:rPr>
              <a:t>Racing Sloop Hull Being Laid</a:t>
            </a:r>
            <a:r>
              <a:rPr dirty="0" sz="2600" spc="-45" b="1">
                <a:latin typeface="Arial"/>
                <a:cs typeface="Arial"/>
              </a:rPr>
              <a:t> </a:t>
            </a:r>
            <a:r>
              <a:rPr dirty="0" sz="2600" spc="20" b="1">
                <a:latin typeface="Arial"/>
                <a:cs typeface="Arial"/>
              </a:rPr>
              <a:t>Up</a:t>
            </a:r>
            <a:endParaRPr sz="2600">
              <a:latin typeface="Arial"/>
              <a:cs typeface="Arial"/>
            </a:endParaRPr>
          </a:p>
          <a:p>
            <a:pPr marL="12700">
              <a:lnSpc>
                <a:spcPct val="100000"/>
              </a:lnSpc>
              <a:spcBef>
                <a:spcPts val="10"/>
              </a:spcBef>
            </a:pPr>
            <a:r>
              <a:rPr dirty="0" sz="1750" u="heavy">
                <a:solidFill>
                  <a:srgbClr val="009A9A"/>
                </a:solidFill>
                <a:latin typeface="Arial"/>
                <a:cs typeface="Arial"/>
                <a:hlinkClick r:id="rId4"/>
              </a:rPr>
              <a:t>https://drive.google.com/file/d/1-6tHLLfqnxWxO-WYDt6HvZF4Kj9M-qoc/view?usp=sharing</a:t>
            </a:r>
            <a:endParaRPr sz="1750">
              <a:latin typeface="Arial"/>
              <a:cs typeface="Arial"/>
            </a:endParaRPr>
          </a:p>
          <a:p>
            <a:pPr>
              <a:lnSpc>
                <a:spcPct val="100000"/>
              </a:lnSpc>
            </a:pPr>
            <a:endParaRPr sz="1700">
              <a:latin typeface="Times New Roman"/>
              <a:cs typeface="Times New Roman"/>
            </a:endParaRPr>
          </a:p>
          <a:p>
            <a:pPr marL="12700">
              <a:lnSpc>
                <a:spcPct val="100000"/>
              </a:lnSpc>
              <a:spcBef>
                <a:spcPts val="1205"/>
              </a:spcBef>
            </a:pPr>
            <a:r>
              <a:rPr dirty="0" sz="2650" spc="-10" b="1">
                <a:latin typeface="Arial"/>
                <a:cs typeface="Arial"/>
              </a:rPr>
              <a:t>44' Mark </a:t>
            </a:r>
            <a:r>
              <a:rPr dirty="0" sz="2650" spc="-5" b="1">
                <a:latin typeface="Arial"/>
                <a:cs typeface="Arial"/>
              </a:rPr>
              <a:t>II </a:t>
            </a:r>
            <a:r>
              <a:rPr dirty="0" sz="2650" spc="-10" b="1">
                <a:latin typeface="Arial"/>
                <a:cs typeface="Arial"/>
              </a:rPr>
              <a:t>Boat Racing Sloop </a:t>
            </a:r>
            <a:r>
              <a:rPr dirty="0" sz="2650" spc="-15" b="1">
                <a:latin typeface="Arial"/>
                <a:cs typeface="Arial"/>
              </a:rPr>
              <a:t>Compass </a:t>
            </a:r>
            <a:r>
              <a:rPr dirty="0" sz="2650" spc="-10" b="1">
                <a:latin typeface="Arial"/>
                <a:cs typeface="Arial"/>
              </a:rPr>
              <a:t>and</a:t>
            </a:r>
            <a:r>
              <a:rPr dirty="0" sz="2650" spc="5" b="1">
                <a:latin typeface="Arial"/>
                <a:cs typeface="Arial"/>
              </a:rPr>
              <a:t> </a:t>
            </a:r>
            <a:r>
              <a:rPr dirty="0" sz="2650" spc="-15" b="1">
                <a:latin typeface="Arial"/>
                <a:cs typeface="Arial"/>
              </a:rPr>
              <a:t>Cockpit</a:t>
            </a:r>
            <a:endParaRPr sz="2650">
              <a:latin typeface="Arial"/>
              <a:cs typeface="Arial"/>
            </a:endParaRPr>
          </a:p>
          <a:p>
            <a:pPr marL="12700">
              <a:lnSpc>
                <a:spcPct val="100000"/>
              </a:lnSpc>
            </a:pPr>
            <a:r>
              <a:rPr dirty="0" sz="1750" spc="-5" u="heavy">
                <a:solidFill>
                  <a:srgbClr val="009A9A"/>
                </a:solidFill>
                <a:latin typeface="Arial"/>
                <a:cs typeface="Arial"/>
                <a:hlinkClick r:id="rId5"/>
              </a:rPr>
              <a:t>https://drive.google.com/file/d/13cR9IUnXq4KX5Js8VfXCNM1-T571TfpR/view?usp=sharing</a:t>
            </a:r>
            <a:endParaRPr sz="1750">
              <a:latin typeface="Arial"/>
              <a:cs typeface="Arial"/>
            </a:endParaRPr>
          </a:p>
          <a:p>
            <a:pPr>
              <a:lnSpc>
                <a:spcPct val="100000"/>
              </a:lnSpc>
            </a:pPr>
            <a:endParaRPr sz="1700">
              <a:latin typeface="Times New Roman"/>
              <a:cs typeface="Times New Roman"/>
            </a:endParaRPr>
          </a:p>
          <a:p>
            <a:pPr marL="12700">
              <a:lnSpc>
                <a:spcPct val="100000"/>
              </a:lnSpc>
              <a:spcBef>
                <a:spcPts val="1205"/>
              </a:spcBef>
            </a:pPr>
            <a:r>
              <a:rPr dirty="0" sz="2650" spc="-10" b="1">
                <a:latin typeface="Arial"/>
                <a:cs typeface="Arial"/>
              </a:rPr>
              <a:t>44' Mark II Boat Racing Sloop Birthing and Galley</a:t>
            </a:r>
            <a:r>
              <a:rPr dirty="0" sz="2650" spc="-40" b="1">
                <a:latin typeface="Arial"/>
                <a:cs typeface="Arial"/>
              </a:rPr>
              <a:t> </a:t>
            </a:r>
            <a:r>
              <a:rPr dirty="0" sz="2650" spc="-15" b="1">
                <a:latin typeface="Arial"/>
                <a:cs typeface="Arial"/>
              </a:rPr>
              <a:t>Views</a:t>
            </a:r>
            <a:endParaRPr sz="2650">
              <a:latin typeface="Arial"/>
              <a:cs typeface="Arial"/>
            </a:endParaRPr>
          </a:p>
          <a:p>
            <a:pPr marL="12700">
              <a:lnSpc>
                <a:spcPct val="100000"/>
              </a:lnSpc>
              <a:spcBef>
                <a:spcPts val="880"/>
              </a:spcBef>
            </a:pPr>
            <a:r>
              <a:rPr dirty="0" sz="1750" u="heavy">
                <a:solidFill>
                  <a:srgbClr val="009A9A"/>
                </a:solidFill>
                <a:latin typeface="Arial"/>
                <a:cs typeface="Arial"/>
                <a:hlinkClick r:id="rId6"/>
              </a:rPr>
              <a:t>https://drive.google.com/file/d/1-SDvM1Cy8tsosB3kJIT_wLGLqCZ8IbQk/view?usp=sharing</a:t>
            </a:r>
            <a:endParaRPr sz="17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prstGeom prst="rect"/>
        </p:spPr>
        <p:txBody>
          <a:bodyPr wrap="square" lIns="0" tIns="0" rIns="0" bIns="0" rtlCol="0" vert="horz">
            <a:spAutoFit/>
          </a:bodyPr>
          <a:lstStyle/>
          <a:p>
            <a:pPr marL="1405255">
              <a:lnSpc>
                <a:spcPct val="100000"/>
              </a:lnSpc>
            </a:pPr>
            <a:r>
              <a:rPr dirty="0" sz="2650" spc="-10">
                <a:latin typeface="Arial"/>
                <a:cs typeface="Arial"/>
              </a:rPr>
              <a:t>44' Mark II Boat Racing Sloop Galley</a:t>
            </a:r>
            <a:r>
              <a:rPr dirty="0" sz="2650" spc="-60">
                <a:latin typeface="Arial"/>
                <a:cs typeface="Arial"/>
              </a:rPr>
              <a:t> </a:t>
            </a:r>
            <a:r>
              <a:rPr dirty="0" sz="2650" spc="-15">
                <a:latin typeface="Arial"/>
                <a:cs typeface="Arial"/>
              </a:rPr>
              <a:t>Views</a:t>
            </a:r>
            <a:endParaRPr sz="2650">
              <a:latin typeface="Arial"/>
              <a:cs typeface="Arial"/>
            </a:endParaRPr>
          </a:p>
          <a:p>
            <a:pPr marL="12700">
              <a:lnSpc>
                <a:spcPct val="100000"/>
              </a:lnSpc>
              <a:spcBef>
                <a:spcPts val="245"/>
              </a:spcBef>
            </a:pPr>
            <a:r>
              <a:rPr dirty="0" sz="1750" b="0" u="heavy">
                <a:solidFill>
                  <a:srgbClr val="009A9A"/>
                </a:solidFill>
                <a:latin typeface="Arial"/>
                <a:cs typeface="Arial"/>
                <a:hlinkClick r:id="rId2"/>
              </a:rPr>
              <a:t>https://drive.google.com/file/d/1gxP2aN865Nq-I53WRsvRGLWTT6ezRTVz/view?usp=sharing</a:t>
            </a:r>
            <a:endParaRPr sz="1750">
              <a:latin typeface="Arial"/>
              <a:cs typeface="Arial"/>
            </a:endParaRPr>
          </a:p>
        </p:txBody>
      </p:sp>
      <p:sp>
        <p:nvSpPr>
          <p:cNvPr id="4" name="object 4"/>
          <p:cNvSpPr txBox="1"/>
          <p:nvPr/>
        </p:nvSpPr>
        <p:spPr>
          <a:xfrm>
            <a:off x="88646" y="1490726"/>
            <a:ext cx="9625330" cy="4032885"/>
          </a:xfrm>
          <a:prstGeom prst="rect">
            <a:avLst/>
          </a:prstGeom>
        </p:spPr>
        <p:txBody>
          <a:bodyPr wrap="square" lIns="0" tIns="0" rIns="0" bIns="0" rtlCol="0" vert="horz">
            <a:spAutoFit/>
          </a:bodyPr>
          <a:lstStyle/>
          <a:p>
            <a:pPr algn="ctr" marL="1905">
              <a:lnSpc>
                <a:spcPct val="100000"/>
              </a:lnSpc>
            </a:pPr>
            <a:r>
              <a:rPr dirty="0" sz="2650" spc="-10" b="1">
                <a:latin typeface="Arial"/>
                <a:cs typeface="Arial"/>
              </a:rPr>
              <a:t>44' Mark </a:t>
            </a:r>
            <a:r>
              <a:rPr dirty="0" sz="2650" spc="-5" b="1">
                <a:latin typeface="Arial"/>
                <a:cs typeface="Arial"/>
              </a:rPr>
              <a:t>II </a:t>
            </a:r>
            <a:r>
              <a:rPr dirty="0" sz="2650" spc="-10" b="1">
                <a:latin typeface="Arial"/>
                <a:cs typeface="Arial"/>
              </a:rPr>
              <a:t>Boat Racing Sloop Head</a:t>
            </a:r>
            <a:r>
              <a:rPr dirty="0" sz="2650" spc="-55" b="1">
                <a:latin typeface="Arial"/>
                <a:cs typeface="Arial"/>
              </a:rPr>
              <a:t> </a:t>
            </a:r>
            <a:r>
              <a:rPr dirty="0" sz="2650" spc="-15" b="1">
                <a:latin typeface="Arial"/>
                <a:cs typeface="Arial"/>
              </a:rPr>
              <a:t>View</a:t>
            </a:r>
            <a:endParaRPr sz="2650">
              <a:latin typeface="Arial"/>
              <a:cs typeface="Arial"/>
            </a:endParaRPr>
          </a:p>
          <a:p>
            <a:pPr marL="12700">
              <a:lnSpc>
                <a:spcPct val="100000"/>
              </a:lnSpc>
              <a:spcBef>
                <a:spcPts val="175"/>
              </a:spcBef>
            </a:pPr>
            <a:r>
              <a:rPr dirty="0" sz="1550" spc="-10" b="1" u="heavy">
                <a:solidFill>
                  <a:srgbClr val="009A9A"/>
                </a:solidFill>
                <a:latin typeface="Arial"/>
                <a:cs typeface="Arial"/>
                <a:hlinkClick r:id="rId3"/>
              </a:rPr>
              <a:t>https://drive.google.com/file/d/1kkBCc-dOA05y1q3Gg9Ql4BUBz3N9WmSj/view?usp=sharing</a:t>
            </a:r>
            <a:endParaRPr sz="1550">
              <a:latin typeface="Arial"/>
              <a:cs typeface="Arial"/>
            </a:endParaRPr>
          </a:p>
          <a:p>
            <a:pPr>
              <a:lnSpc>
                <a:spcPct val="100000"/>
              </a:lnSpc>
              <a:spcBef>
                <a:spcPts val="24"/>
              </a:spcBef>
            </a:pPr>
            <a:endParaRPr sz="2050">
              <a:latin typeface="Times New Roman"/>
              <a:cs typeface="Times New Roman"/>
            </a:endParaRPr>
          </a:p>
          <a:p>
            <a:pPr marL="14604">
              <a:lnSpc>
                <a:spcPct val="100000"/>
              </a:lnSpc>
            </a:pPr>
            <a:r>
              <a:rPr dirty="0" sz="2600" spc="10" b="1">
                <a:latin typeface="Arial"/>
                <a:cs typeface="Arial"/>
              </a:rPr>
              <a:t>44' </a:t>
            </a:r>
            <a:r>
              <a:rPr dirty="0" sz="2600" spc="20" b="1">
                <a:latin typeface="Arial"/>
                <a:cs typeface="Arial"/>
              </a:rPr>
              <a:t>Mark </a:t>
            </a:r>
            <a:r>
              <a:rPr dirty="0" sz="2600" spc="10" b="1">
                <a:latin typeface="Arial"/>
                <a:cs typeface="Arial"/>
              </a:rPr>
              <a:t>II </a:t>
            </a:r>
            <a:r>
              <a:rPr dirty="0" sz="2600" spc="15" b="1">
                <a:latin typeface="Arial"/>
                <a:cs typeface="Arial"/>
              </a:rPr>
              <a:t>Boat Racing </a:t>
            </a:r>
            <a:r>
              <a:rPr dirty="0" sz="2600" spc="20" b="1">
                <a:latin typeface="Arial"/>
                <a:cs typeface="Arial"/>
              </a:rPr>
              <a:t>Sloop </a:t>
            </a:r>
            <a:r>
              <a:rPr dirty="0" sz="2600" spc="25" b="1">
                <a:latin typeface="Arial"/>
                <a:cs typeface="Arial"/>
              </a:rPr>
              <a:t>Yammar </a:t>
            </a:r>
            <a:r>
              <a:rPr dirty="0" sz="2600" spc="20" b="1">
                <a:latin typeface="Arial"/>
                <a:cs typeface="Arial"/>
              </a:rPr>
              <a:t>Engine </a:t>
            </a:r>
            <a:r>
              <a:rPr dirty="0" sz="2600" spc="15" b="1">
                <a:latin typeface="Arial"/>
                <a:cs typeface="Arial"/>
              </a:rPr>
              <a:t>Access</a:t>
            </a:r>
            <a:r>
              <a:rPr dirty="0" sz="2600" spc="-30" b="1">
                <a:latin typeface="Arial"/>
                <a:cs typeface="Arial"/>
              </a:rPr>
              <a:t> </a:t>
            </a:r>
            <a:r>
              <a:rPr dirty="0" sz="2600" spc="15" b="1">
                <a:latin typeface="Arial"/>
                <a:cs typeface="Arial"/>
              </a:rPr>
              <a:t>Hatch</a:t>
            </a:r>
            <a:endParaRPr sz="2600">
              <a:latin typeface="Arial"/>
              <a:cs typeface="Arial"/>
            </a:endParaRPr>
          </a:p>
          <a:p>
            <a:pPr marL="12700">
              <a:lnSpc>
                <a:spcPct val="100000"/>
              </a:lnSpc>
              <a:spcBef>
                <a:spcPts val="260"/>
              </a:spcBef>
            </a:pPr>
            <a:r>
              <a:rPr dirty="0" sz="1750" u="heavy">
                <a:solidFill>
                  <a:srgbClr val="009A9A"/>
                </a:solidFill>
                <a:latin typeface="Arial"/>
                <a:cs typeface="Arial"/>
                <a:hlinkClick r:id="rId4"/>
              </a:rPr>
              <a:t>https://drive.google.com/file/d/1J8lMpeaA5zBvcpeVrjbPufQwiB0B1sF0/view?usp=sharing</a:t>
            </a:r>
            <a:endParaRPr sz="1750">
              <a:latin typeface="Arial"/>
              <a:cs typeface="Arial"/>
            </a:endParaRPr>
          </a:p>
          <a:p>
            <a:pPr>
              <a:lnSpc>
                <a:spcPct val="100000"/>
              </a:lnSpc>
            </a:pPr>
            <a:endParaRPr sz="1700">
              <a:latin typeface="Times New Roman"/>
              <a:cs typeface="Times New Roman"/>
            </a:endParaRPr>
          </a:p>
          <a:p>
            <a:pPr>
              <a:lnSpc>
                <a:spcPct val="100000"/>
              </a:lnSpc>
              <a:spcBef>
                <a:spcPts val="17"/>
              </a:spcBef>
            </a:pPr>
            <a:endParaRPr sz="1600">
              <a:latin typeface="Times New Roman"/>
              <a:cs typeface="Times New Roman"/>
            </a:endParaRPr>
          </a:p>
          <a:p>
            <a:pPr algn="ctr" marL="2540">
              <a:lnSpc>
                <a:spcPct val="100000"/>
              </a:lnSpc>
            </a:pPr>
            <a:r>
              <a:rPr dirty="0" sz="2600" spc="10" b="1">
                <a:latin typeface="Arial"/>
                <a:cs typeface="Arial"/>
              </a:rPr>
              <a:t>44' </a:t>
            </a:r>
            <a:r>
              <a:rPr dirty="0" sz="2600" spc="15" b="1">
                <a:latin typeface="Arial"/>
                <a:cs typeface="Arial"/>
              </a:rPr>
              <a:t>Mark </a:t>
            </a:r>
            <a:r>
              <a:rPr dirty="0" sz="2600" spc="10" b="1">
                <a:latin typeface="Arial"/>
                <a:cs typeface="Arial"/>
              </a:rPr>
              <a:t>II </a:t>
            </a:r>
            <a:r>
              <a:rPr dirty="0" sz="2600" spc="15" b="1">
                <a:latin typeface="Arial"/>
                <a:cs typeface="Arial"/>
              </a:rPr>
              <a:t>Boat Racing Sloop </a:t>
            </a:r>
            <a:r>
              <a:rPr dirty="0" sz="2600" spc="20" b="1">
                <a:latin typeface="Arial"/>
                <a:cs typeface="Arial"/>
              </a:rPr>
              <a:t>Yammar </a:t>
            </a:r>
            <a:r>
              <a:rPr dirty="0" sz="2600" spc="15" b="1">
                <a:latin typeface="Arial"/>
                <a:cs typeface="Arial"/>
              </a:rPr>
              <a:t>Engine</a:t>
            </a:r>
            <a:r>
              <a:rPr dirty="0" sz="2600" spc="-25" b="1">
                <a:latin typeface="Arial"/>
                <a:cs typeface="Arial"/>
              </a:rPr>
              <a:t> </a:t>
            </a:r>
            <a:r>
              <a:rPr dirty="0" sz="2600" spc="15" b="1">
                <a:latin typeface="Arial"/>
                <a:cs typeface="Arial"/>
              </a:rPr>
              <a:t>View</a:t>
            </a:r>
            <a:endParaRPr sz="2600">
              <a:latin typeface="Arial"/>
              <a:cs typeface="Arial"/>
            </a:endParaRPr>
          </a:p>
          <a:p>
            <a:pPr marL="12700">
              <a:lnSpc>
                <a:spcPct val="100000"/>
              </a:lnSpc>
              <a:spcBef>
                <a:spcPts val="260"/>
              </a:spcBef>
            </a:pPr>
            <a:r>
              <a:rPr dirty="0" sz="1750" u="heavy">
                <a:solidFill>
                  <a:srgbClr val="009A9A"/>
                </a:solidFill>
                <a:latin typeface="Arial"/>
                <a:cs typeface="Arial"/>
                <a:hlinkClick r:id="rId5"/>
              </a:rPr>
              <a:t>https://drive.google.com/file/d/1VfhUnzEX7q9K27NgE5IgSyCDuIoAPwVP/view?usp=sharing</a:t>
            </a:r>
            <a:endParaRPr sz="1750">
              <a:latin typeface="Arial"/>
              <a:cs typeface="Arial"/>
            </a:endParaRPr>
          </a:p>
          <a:p>
            <a:pPr>
              <a:lnSpc>
                <a:spcPct val="100000"/>
              </a:lnSpc>
            </a:pPr>
            <a:endParaRPr sz="1700">
              <a:latin typeface="Times New Roman"/>
              <a:cs typeface="Times New Roman"/>
            </a:endParaRPr>
          </a:p>
          <a:p>
            <a:pPr>
              <a:lnSpc>
                <a:spcPct val="100000"/>
              </a:lnSpc>
              <a:spcBef>
                <a:spcPts val="24"/>
              </a:spcBef>
            </a:pPr>
            <a:endParaRPr sz="1550">
              <a:latin typeface="Times New Roman"/>
              <a:cs typeface="Times New Roman"/>
            </a:endParaRPr>
          </a:p>
          <a:p>
            <a:pPr algn="ctr" marL="3175">
              <a:lnSpc>
                <a:spcPct val="100000"/>
              </a:lnSpc>
            </a:pPr>
            <a:r>
              <a:rPr dirty="0" sz="2650" spc="-10" b="1">
                <a:latin typeface="Arial"/>
                <a:cs typeface="Arial"/>
              </a:rPr>
              <a:t>44' Mark II Boat Racing Sloop Sail Profile</a:t>
            </a:r>
            <a:r>
              <a:rPr dirty="0" sz="2650" spc="-20" b="1">
                <a:latin typeface="Arial"/>
                <a:cs typeface="Arial"/>
              </a:rPr>
              <a:t> </a:t>
            </a:r>
            <a:r>
              <a:rPr dirty="0" sz="2650" spc="-15" b="1">
                <a:latin typeface="Arial"/>
                <a:cs typeface="Arial"/>
              </a:rPr>
              <a:t>Drawing</a:t>
            </a:r>
            <a:endParaRPr sz="2650">
              <a:latin typeface="Arial"/>
              <a:cs typeface="Arial"/>
            </a:endParaRPr>
          </a:p>
          <a:p>
            <a:pPr marL="12700">
              <a:lnSpc>
                <a:spcPct val="100000"/>
              </a:lnSpc>
              <a:spcBef>
                <a:spcPts val="250"/>
              </a:spcBef>
            </a:pPr>
            <a:r>
              <a:rPr dirty="0" sz="1750" u="heavy">
                <a:solidFill>
                  <a:srgbClr val="009A9A"/>
                </a:solidFill>
                <a:latin typeface="Arial"/>
                <a:cs typeface="Arial"/>
                <a:hlinkClick r:id="rId6"/>
              </a:rPr>
              <a:t>https://drive.google.com/file/d/1E1VenHkDMFuU8_Z4G3wtXLEeavEOGF3l/view?usp=sharing</a:t>
            </a:r>
            <a:endParaRPr sz="175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88646" y="2162047"/>
            <a:ext cx="9363710" cy="670560"/>
          </a:xfrm>
          <a:prstGeom prst="rect"/>
        </p:spPr>
        <p:txBody>
          <a:bodyPr wrap="square" lIns="0" tIns="0" rIns="0" bIns="0" rtlCol="0" vert="horz">
            <a:spAutoFit/>
          </a:bodyPr>
          <a:lstStyle/>
          <a:p>
            <a:pPr marL="508000">
              <a:lnSpc>
                <a:spcPct val="100000"/>
              </a:lnSpc>
            </a:pPr>
            <a:r>
              <a:rPr dirty="0" spc="-5">
                <a:latin typeface="Arial"/>
                <a:cs typeface="Arial"/>
              </a:rPr>
              <a:t>44' Mark II Boat Racing Sloop The Lively and Golden Gate</a:t>
            </a:r>
            <a:r>
              <a:rPr dirty="0" spc="-10">
                <a:latin typeface="Arial"/>
                <a:cs typeface="Arial"/>
              </a:rPr>
              <a:t> </a:t>
            </a:r>
            <a:r>
              <a:rPr dirty="0" spc="-5">
                <a:latin typeface="Arial"/>
                <a:cs typeface="Arial"/>
              </a:rPr>
              <a:t>Bridge</a:t>
            </a:r>
          </a:p>
          <a:p>
            <a:pPr marL="12700">
              <a:lnSpc>
                <a:spcPct val="100000"/>
              </a:lnSpc>
              <a:spcBef>
                <a:spcPts val="455"/>
              </a:spcBef>
            </a:pPr>
            <a:r>
              <a:rPr dirty="0" sz="1750" b="0" u="heavy">
                <a:solidFill>
                  <a:srgbClr val="009A9A"/>
                </a:solidFill>
                <a:latin typeface="Arial"/>
                <a:cs typeface="Arial"/>
                <a:hlinkClick r:id="rId2"/>
              </a:rPr>
              <a:t>https://drive.google.com/file/d/1vRzcxmvZAFE9SqPKHpRiNSRTfQBCCG5k/view?usp=sharing</a:t>
            </a:r>
            <a:endParaRPr sz="1750">
              <a:latin typeface="Arial"/>
              <a:cs typeface="Arial"/>
            </a:endParaRPr>
          </a:p>
        </p:txBody>
      </p:sp>
      <p:sp>
        <p:nvSpPr>
          <p:cNvPr id="4" name="object 4"/>
          <p:cNvSpPr txBox="1"/>
          <p:nvPr/>
        </p:nvSpPr>
        <p:spPr>
          <a:xfrm>
            <a:off x="88646" y="3460496"/>
            <a:ext cx="9282430" cy="2110740"/>
          </a:xfrm>
          <a:prstGeom prst="rect">
            <a:avLst/>
          </a:prstGeom>
        </p:spPr>
        <p:txBody>
          <a:bodyPr wrap="square" lIns="0" tIns="0" rIns="0" bIns="0" rtlCol="0" vert="horz">
            <a:spAutoFit/>
          </a:bodyPr>
          <a:lstStyle/>
          <a:p>
            <a:pPr algn="ctr" marR="240665">
              <a:lnSpc>
                <a:spcPct val="100000"/>
              </a:lnSpc>
            </a:pPr>
            <a:r>
              <a:rPr dirty="0" sz="2650" spc="-10" b="1">
                <a:latin typeface="Arial"/>
                <a:cs typeface="Arial"/>
              </a:rPr>
              <a:t>44' Mark II Boat Racing Sloop Topside</a:t>
            </a:r>
            <a:r>
              <a:rPr dirty="0" sz="2650" spc="-75" b="1">
                <a:latin typeface="Arial"/>
                <a:cs typeface="Arial"/>
              </a:rPr>
              <a:t> </a:t>
            </a:r>
            <a:r>
              <a:rPr dirty="0" sz="2650" spc="-10" b="1">
                <a:latin typeface="Arial"/>
                <a:cs typeface="Arial"/>
              </a:rPr>
              <a:t>Drawin</a:t>
            </a:r>
            <a:r>
              <a:rPr dirty="0" sz="2650" spc="-10">
                <a:latin typeface="Arial"/>
                <a:cs typeface="Arial"/>
              </a:rPr>
              <a:t>g</a:t>
            </a:r>
            <a:endParaRPr sz="2650">
              <a:latin typeface="Arial"/>
              <a:cs typeface="Arial"/>
            </a:endParaRPr>
          </a:p>
          <a:p>
            <a:pPr marL="12700">
              <a:lnSpc>
                <a:spcPct val="100000"/>
              </a:lnSpc>
              <a:spcBef>
                <a:spcPts val="470"/>
              </a:spcBef>
            </a:pPr>
            <a:r>
              <a:rPr dirty="0" sz="1750" u="heavy">
                <a:solidFill>
                  <a:srgbClr val="009A9A"/>
                </a:solidFill>
                <a:latin typeface="Arial"/>
                <a:cs typeface="Arial"/>
                <a:hlinkClick r:id="rId3"/>
              </a:rPr>
              <a:t>https://drive.google.com/file/d/1TyIRXJEE2cGPJpd2lFxGWcCd7e-Uk2nf/view?usp=sharing</a:t>
            </a:r>
            <a:endParaRPr sz="175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marL="1097280">
              <a:lnSpc>
                <a:spcPct val="100000"/>
              </a:lnSpc>
              <a:spcBef>
                <a:spcPts val="1115"/>
              </a:spcBef>
            </a:pPr>
            <a:r>
              <a:rPr dirty="0" sz="2650" spc="-10" b="1">
                <a:latin typeface="Arial"/>
                <a:cs typeface="Arial"/>
              </a:rPr>
              <a:t>44' Mark </a:t>
            </a:r>
            <a:r>
              <a:rPr dirty="0" sz="2650" spc="-5" b="1">
                <a:latin typeface="Arial"/>
                <a:cs typeface="Arial"/>
              </a:rPr>
              <a:t>II </a:t>
            </a:r>
            <a:r>
              <a:rPr dirty="0" sz="2650" spc="-10" b="1">
                <a:latin typeface="Arial"/>
                <a:cs typeface="Arial"/>
              </a:rPr>
              <a:t>Boat Racing Sloop Topside</a:t>
            </a:r>
            <a:r>
              <a:rPr dirty="0" sz="2650" spc="-55" b="1">
                <a:latin typeface="Arial"/>
                <a:cs typeface="Arial"/>
              </a:rPr>
              <a:t> </a:t>
            </a:r>
            <a:r>
              <a:rPr dirty="0" sz="2650" spc="-10" b="1">
                <a:latin typeface="Arial"/>
                <a:cs typeface="Arial"/>
              </a:rPr>
              <a:t>Drawi</a:t>
            </a:r>
            <a:r>
              <a:rPr dirty="0" sz="2650" spc="-10">
                <a:latin typeface="Arial"/>
                <a:cs typeface="Arial"/>
              </a:rPr>
              <a:t>ng</a:t>
            </a:r>
            <a:endParaRPr sz="2650">
              <a:latin typeface="Arial"/>
              <a:cs typeface="Arial"/>
            </a:endParaRPr>
          </a:p>
          <a:p>
            <a:pPr marL="12700">
              <a:lnSpc>
                <a:spcPct val="100000"/>
              </a:lnSpc>
              <a:spcBef>
                <a:spcPts val="470"/>
              </a:spcBef>
            </a:pPr>
            <a:r>
              <a:rPr dirty="0" sz="1750" u="heavy">
                <a:solidFill>
                  <a:srgbClr val="009A9A"/>
                </a:solidFill>
                <a:latin typeface="Arial"/>
                <a:cs typeface="Arial"/>
                <a:hlinkClick r:id="rId4"/>
              </a:rPr>
              <a:t>https://drive.google.com/file/d/1GqY40ZVqbdK1-nVrQCGGVrnQhXk6mzuo/view?usp=sharing</a:t>
            </a:r>
            <a:endParaRPr sz="175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505" y="3882810"/>
            <a:ext cx="9103995" cy="946150"/>
          </a:xfrm>
          <a:prstGeom prst="rect">
            <a:avLst/>
          </a:prstGeom>
        </p:spPr>
        <p:txBody>
          <a:bodyPr wrap="square" lIns="0" tIns="0" rIns="0" bIns="0" rtlCol="0" vert="horz">
            <a:spAutoFit/>
          </a:bodyPr>
          <a:lstStyle/>
          <a:p>
            <a:pPr marL="394335" marR="109855" indent="400685">
              <a:lnSpc>
                <a:spcPct val="100000"/>
              </a:lnSpc>
            </a:pPr>
            <a:r>
              <a:rPr dirty="0" sz="2200" b="1">
                <a:latin typeface="Arial"/>
                <a:cs typeface="Arial"/>
                <a:hlinkClick r:id="rId2"/>
              </a:rPr>
              <a:t>A </a:t>
            </a:r>
            <a:r>
              <a:rPr dirty="0" sz="2200" spc="-5" b="1">
                <a:latin typeface="Arial"/>
                <a:cs typeface="Arial"/>
                <a:hlinkClick r:id="rId2"/>
              </a:rPr>
              <a:t>Short History of the Original 44' Sloop Lively (1821-1824) </a:t>
            </a:r>
            <a:r>
              <a:rPr dirty="0" sz="2200" spc="-5" b="1">
                <a:latin typeface="Arial"/>
                <a:cs typeface="Arial"/>
              </a:rPr>
              <a:t> </a:t>
            </a:r>
            <a:r>
              <a:rPr dirty="0" sz="2200" spc="-5" b="1">
                <a:latin typeface="Arial"/>
                <a:cs typeface="Arial"/>
              </a:rPr>
              <a:t>(1821 </a:t>
            </a:r>
            <a:r>
              <a:rPr dirty="0" sz="2200" b="1">
                <a:latin typeface="Arial"/>
                <a:cs typeface="Arial"/>
              </a:rPr>
              <a:t>- </a:t>
            </a:r>
            <a:r>
              <a:rPr dirty="0" sz="2200" spc="-5" b="1">
                <a:latin typeface="Arial"/>
                <a:cs typeface="Arial"/>
              </a:rPr>
              <a:t>1825) History of the First Sloop Lively Transiting to</a:t>
            </a:r>
            <a:r>
              <a:rPr dirty="0" sz="2200" spc="-15" b="1">
                <a:latin typeface="Arial"/>
                <a:cs typeface="Arial"/>
              </a:rPr>
              <a:t> </a:t>
            </a:r>
            <a:r>
              <a:rPr dirty="0" sz="2200" spc="-5" b="1">
                <a:latin typeface="Arial"/>
                <a:cs typeface="Arial"/>
              </a:rPr>
              <a:t>Texas</a:t>
            </a:r>
            <a:endParaRPr sz="2200">
              <a:latin typeface="Arial"/>
              <a:cs typeface="Arial"/>
            </a:endParaRPr>
          </a:p>
          <a:p>
            <a:pPr marL="12700">
              <a:lnSpc>
                <a:spcPts val="2080"/>
              </a:lnSpc>
            </a:pPr>
            <a:r>
              <a:rPr dirty="0" sz="1750" u="heavy">
                <a:solidFill>
                  <a:srgbClr val="009A9A"/>
                </a:solidFill>
                <a:latin typeface="Arial"/>
                <a:cs typeface="Arial"/>
                <a:hlinkClick r:id="rId3"/>
              </a:rPr>
              <a:t>https://drive.google.com/file/d/1gAH2hQbjjPHEYJztQHlLcMdV_hLa5vHm/view?usp=sharing</a:t>
            </a:r>
            <a:endParaRPr sz="1750">
              <a:latin typeface="Arial"/>
              <a:cs typeface="Arial"/>
            </a:endParaRPr>
          </a:p>
        </p:txBody>
      </p:sp>
      <p:sp>
        <p:nvSpPr>
          <p:cNvPr id="3" name="object 3"/>
          <p:cNvSpPr txBox="1"/>
          <p:nvPr/>
        </p:nvSpPr>
        <p:spPr>
          <a:xfrm>
            <a:off x="354394" y="5091041"/>
            <a:ext cx="9042400" cy="1870075"/>
          </a:xfrm>
          <a:prstGeom prst="rect">
            <a:avLst/>
          </a:prstGeom>
        </p:spPr>
        <p:txBody>
          <a:bodyPr wrap="square" lIns="0" tIns="0" rIns="0" bIns="0" rtlCol="0" vert="horz">
            <a:spAutoFit/>
          </a:bodyPr>
          <a:lstStyle/>
          <a:p>
            <a:pPr marL="12700" marR="274320">
              <a:lnSpc>
                <a:spcPct val="100000"/>
              </a:lnSpc>
            </a:pPr>
            <a:r>
              <a:rPr dirty="0" sz="2200" spc="-5" b="1">
                <a:latin typeface="Arial"/>
                <a:cs typeface="Arial"/>
                <a:hlinkClick r:id="rId4"/>
              </a:rPr>
              <a:t>The First Sloop Named Lively Sails to Texas with 20 Men Onboard </a:t>
            </a:r>
            <a:r>
              <a:rPr dirty="0" sz="2200" spc="-5" b="1">
                <a:latin typeface="Arial"/>
                <a:cs typeface="Arial"/>
              </a:rPr>
              <a:t> </a:t>
            </a:r>
            <a:r>
              <a:rPr dirty="0" sz="2200" spc="-5" b="1">
                <a:latin typeface="Arial"/>
                <a:cs typeface="Arial"/>
              </a:rPr>
              <a:t>11-23</a:t>
            </a:r>
            <a:r>
              <a:rPr dirty="0" sz="2200" spc="-5">
                <a:latin typeface="Arial"/>
                <a:cs typeface="Arial"/>
              </a:rPr>
              <a:t>-</a:t>
            </a:r>
            <a:r>
              <a:rPr dirty="0" sz="2200" spc="-5" b="1">
                <a:latin typeface="Arial"/>
                <a:cs typeface="Arial"/>
              </a:rPr>
              <a:t>1821</a:t>
            </a:r>
            <a:endParaRPr sz="2200">
              <a:latin typeface="Arial"/>
              <a:cs typeface="Arial"/>
            </a:endParaRPr>
          </a:p>
          <a:p>
            <a:pPr marL="12700">
              <a:lnSpc>
                <a:spcPts val="2080"/>
              </a:lnSpc>
            </a:pPr>
            <a:r>
              <a:rPr dirty="0" sz="1750" spc="-5" u="heavy">
                <a:solidFill>
                  <a:srgbClr val="009A9A"/>
                </a:solidFill>
                <a:latin typeface="Arial"/>
                <a:cs typeface="Arial"/>
                <a:hlinkClick r:id="rId2"/>
              </a:rPr>
              <a:t>https://drive.google.com/file/d/1ul9kYa_1u5n5wjCMFAfxqV5bReB66I8d/view?usp=sharing</a:t>
            </a:r>
            <a:endParaRPr sz="1750">
              <a:latin typeface="Arial"/>
              <a:cs typeface="Arial"/>
            </a:endParaRPr>
          </a:p>
          <a:p>
            <a:pPr>
              <a:lnSpc>
                <a:spcPct val="100000"/>
              </a:lnSpc>
              <a:spcBef>
                <a:spcPts val="24"/>
              </a:spcBef>
            </a:pPr>
            <a:endParaRPr sz="2200">
              <a:latin typeface="Times New Roman"/>
              <a:cs typeface="Times New Roman"/>
            </a:endParaRPr>
          </a:p>
          <a:p>
            <a:pPr marL="12700">
              <a:lnSpc>
                <a:spcPts val="2630"/>
              </a:lnSpc>
            </a:pPr>
            <a:r>
              <a:rPr dirty="0" sz="2200" spc="-5" b="1">
                <a:latin typeface="Arial"/>
                <a:cs typeface="Arial"/>
              </a:rPr>
              <a:t>NJROTC Hold Harmless Agreement for sailing on the Lively</a:t>
            </a:r>
            <a:endParaRPr sz="2200">
              <a:latin typeface="Arial"/>
              <a:cs typeface="Arial"/>
            </a:endParaRPr>
          </a:p>
          <a:p>
            <a:pPr marL="12700">
              <a:lnSpc>
                <a:spcPts val="2090"/>
              </a:lnSpc>
            </a:pPr>
            <a:r>
              <a:rPr dirty="0" sz="1750" u="heavy">
                <a:solidFill>
                  <a:srgbClr val="009A9A"/>
                </a:solidFill>
                <a:latin typeface="Arial"/>
                <a:cs typeface="Arial"/>
                <a:hlinkClick r:id="rId4"/>
              </a:rPr>
              <a:t>https://drive.google.com/file/d/1qyHRajFWx1fStL9APWUVAt7IkwRjSvRz/view?usp=sharing</a:t>
            </a:r>
            <a:endParaRPr sz="1750">
              <a:latin typeface="Arial"/>
              <a:cs typeface="Arial"/>
            </a:endParaRPr>
          </a:p>
        </p:txBody>
      </p:sp>
      <p:sp>
        <p:nvSpPr>
          <p:cNvPr id="4" name="object 4"/>
          <p:cNvSpPr/>
          <p:nvPr/>
        </p:nvSpPr>
        <p:spPr>
          <a:xfrm>
            <a:off x="2575779" y="521107"/>
            <a:ext cx="5060207" cy="3103717"/>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1743433" y="584190"/>
            <a:ext cx="6317615" cy="941069"/>
          </a:xfrm>
          <a:prstGeom prst="rect"/>
        </p:spPr>
        <p:txBody>
          <a:bodyPr wrap="square" lIns="0" tIns="0" rIns="0" bIns="0" rtlCol="0" vert="horz">
            <a:spAutoFit/>
          </a:bodyPr>
          <a:lstStyle/>
          <a:p>
            <a:pPr marL="12700" marR="5080" indent="102870">
              <a:lnSpc>
                <a:spcPct val="101200"/>
              </a:lnSpc>
            </a:pPr>
            <a:r>
              <a:rPr dirty="0" sz="3050" spc="10">
                <a:latin typeface="Arial"/>
                <a:cs typeface="Arial"/>
              </a:rPr>
              <a:t>Various Exterior </a:t>
            </a:r>
            <a:r>
              <a:rPr dirty="0" sz="3050" spc="20">
                <a:latin typeface="Arial"/>
                <a:cs typeface="Arial"/>
              </a:rPr>
              <a:t>&amp; </a:t>
            </a:r>
            <a:r>
              <a:rPr dirty="0" sz="3050" spc="10">
                <a:latin typeface="Arial"/>
                <a:cs typeface="Arial"/>
              </a:rPr>
              <a:t>Interior </a:t>
            </a:r>
            <a:r>
              <a:rPr dirty="0" sz="3050" spc="15">
                <a:latin typeface="Arial"/>
                <a:cs typeface="Arial"/>
              </a:rPr>
              <a:t>Views  </a:t>
            </a:r>
            <a:r>
              <a:rPr dirty="0" sz="3050" spc="10">
                <a:latin typeface="Arial"/>
                <a:cs typeface="Arial"/>
              </a:rPr>
              <a:t>44' </a:t>
            </a:r>
            <a:r>
              <a:rPr dirty="0" sz="3050" spc="15">
                <a:latin typeface="Arial"/>
                <a:cs typeface="Arial"/>
              </a:rPr>
              <a:t>Mark </a:t>
            </a:r>
            <a:r>
              <a:rPr dirty="0" sz="3050" spc="5">
                <a:latin typeface="Arial"/>
                <a:cs typeface="Arial"/>
              </a:rPr>
              <a:t>II </a:t>
            </a:r>
            <a:r>
              <a:rPr dirty="0" sz="3050" spc="15">
                <a:latin typeface="Arial"/>
                <a:cs typeface="Arial"/>
              </a:rPr>
              <a:t>Naval Academy</a:t>
            </a:r>
            <a:r>
              <a:rPr dirty="0" sz="3050" spc="-50">
                <a:latin typeface="Arial"/>
                <a:cs typeface="Arial"/>
              </a:rPr>
              <a:t> </a:t>
            </a:r>
            <a:r>
              <a:rPr dirty="0" sz="3050" spc="15">
                <a:latin typeface="Arial"/>
                <a:cs typeface="Arial"/>
              </a:rPr>
              <a:t>Sloops</a:t>
            </a:r>
            <a:endParaRPr sz="3050">
              <a:latin typeface="Arial"/>
              <a:cs typeface="Arial"/>
            </a:endParaRPr>
          </a:p>
        </p:txBody>
      </p:sp>
      <p:sp>
        <p:nvSpPr>
          <p:cNvPr id="4" name="object 4"/>
          <p:cNvSpPr txBox="1"/>
          <p:nvPr/>
        </p:nvSpPr>
        <p:spPr>
          <a:xfrm>
            <a:off x="423926" y="1854200"/>
            <a:ext cx="9066530" cy="4427220"/>
          </a:xfrm>
          <a:prstGeom prst="rect">
            <a:avLst/>
          </a:prstGeom>
        </p:spPr>
        <p:txBody>
          <a:bodyPr wrap="square" lIns="0" tIns="0" rIns="0" bIns="0" rtlCol="0" vert="horz">
            <a:spAutoFit/>
          </a:bodyPr>
          <a:lstStyle/>
          <a:p>
            <a:pPr marL="12700">
              <a:lnSpc>
                <a:spcPct val="100000"/>
              </a:lnSpc>
            </a:pPr>
            <a:r>
              <a:rPr dirty="0" sz="2200" spc="-5" b="1">
                <a:latin typeface="Arial"/>
                <a:cs typeface="Arial"/>
              </a:rPr>
              <a:t>44' Mark II Boat Keel</a:t>
            </a:r>
            <a:r>
              <a:rPr dirty="0" sz="2200" spc="-85" b="1">
                <a:latin typeface="Arial"/>
                <a:cs typeface="Arial"/>
              </a:rPr>
              <a:t> </a:t>
            </a:r>
            <a:r>
              <a:rPr dirty="0" sz="2200" spc="-5" b="1">
                <a:latin typeface="Arial"/>
                <a:cs typeface="Arial"/>
              </a:rPr>
              <a:t>View</a:t>
            </a:r>
            <a:endParaRPr sz="2200">
              <a:latin typeface="Arial"/>
              <a:cs typeface="Arial"/>
            </a:endParaRPr>
          </a:p>
          <a:p>
            <a:pPr marL="12700">
              <a:lnSpc>
                <a:spcPct val="100000"/>
              </a:lnSpc>
              <a:spcBef>
                <a:spcPts val="5"/>
              </a:spcBef>
            </a:pPr>
            <a:r>
              <a:rPr dirty="0" sz="1750" u="heavy">
                <a:solidFill>
                  <a:srgbClr val="009A9A"/>
                </a:solidFill>
                <a:latin typeface="Arial"/>
                <a:cs typeface="Arial"/>
                <a:hlinkClick r:id="rId2"/>
              </a:rPr>
              <a:t>https://drive.google.com/file/d/1EdcaLBU-ToEY5lMs4kYvAilFocj-EFEB/view?usp=sharing</a:t>
            </a:r>
            <a:endParaRPr sz="1750">
              <a:latin typeface="Arial"/>
              <a:cs typeface="Arial"/>
            </a:endParaRPr>
          </a:p>
          <a:p>
            <a:pPr>
              <a:lnSpc>
                <a:spcPct val="100000"/>
              </a:lnSpc>
              <a:spcBef>
                <a:spcPts val="7"/>
              </a:spcBef>
            </a:pPr>
            <a:endParaRPr sz="2300">
              <a:latin typeface="Times New Roman"/>
              <a:cs typeface="Times New Roman"/>
            </a:endParaRPr>
          </a:p>
          <a:p>
            <a:pPr marL="12700">
              <a:lnSpc>
                <a:spcPct val="100000"/>
              </a:lnSpc>
            </a:pPr>
            <a:r>
              <a:rPr dirty="0" sz="2200" spc="-5" b="1">
                <a:latin typeface="Arial"/>
                <a:cs typeface="Arial"/>
              </a:rPr>
              <a:t>44' Mark II Boat Screw</a:t>
            </a:r>
            <a:r>
              <a:rPr dirty="0" sz="2200" spc="-80" b="1">
                <a:latin typeface="Arial"/>
                <a:cs typeface="Arial"/>
              </a:rPr>
              <a:t> </a:t>
            </a:r>
            <a:r>
              <a:rPr dirty="0" sz="2200" spc="-5" b="1">
                <a:latin typeface="Arial"/>
                <a:cs typeface="Arial"/>
              </a:rPr>
              <a:t>View</a:t>
            </a:r>
            <a:endParaRPr sz="2200">
              <a:latin typeface="Arial"/>
              <a:cs typeface="Arial"/>
            </a:endParaRPr>
          </a:p>
          <a:p>
            <a:pPr marL="12700">
              <a:lnSpc>
                <a:spcPct val="100000"/>
              </a:lnSpc>
            </a:pPr>
            <a:r>
              <a:rPr dirty="0" sz="1750" u="heavy">
                <a:solidFill>
                  <a:srgbClr val="009A9A"/>
                </a:solidFill>
                <a:latin typeface="Arial"/>
                <a:cs typeface="Arial"/>
                <a:hlinkClick r:id="rId3"/>
              </a:rPr>
              <a:t>https://drive.google.com/file/d/1wac1SxP9P-vuYj3z-Z4w3DAGz5l-oBBy/view?usp=sharing</a:t>
            </a:r>
            <a:endParaRPr sz="1750">
              <a:latin typeface="Arial"/>
              <a:cs typeface="Arial"/>
            </a:endParaRPr>
          </a:p>
          <a:p>
            <a:pPr>
              <a:lnSpc>
                <a:spcPct val="100000"/>
              </a:lnSpc>
              <a:spcBef>
                <a:spcPts val="7"/>
              </a:spcBef>
            </a:pPr>
            <a:endParaRPr sz="2300">
              <a:latin typeface="Times New Roman"/>
              <a:cs typeface="Times New Roman"/>
            </a:endParaRPr>
          </a:p>
          <a:p>
            <a:pPr marL="12700">
              <a:lnSpc>
                <a:spcPct val="100000"/>
              </a:lnSpc>
            </a:pPr>
            <a:r>
              <a:rPr dirty="0" sz="2200" spc="-5" b="1">
                <a:latin typeface="Arial"/>
                <a:cs typeface="Arial"/>
              </a:rPr>
              <a:t>44' Mark II Racing Sloop Hull Being Laid</a:t>
            </a:r>
            <a:r>
              <a:rPr dirty="0" sz="2200" spc="-25" b="1">
                <a:latin typeface="Arial"/>
                <a:cs typeface="Arial"/>
              </a:rPr>
              <a:t> </a:t>
            </a:r>
            <a:r>
              <a:rPr dirty="0" sz="2200" spc="-5" b="1">
                <a:latin typeface="Arial"/>
                <a:cs typeface="Arial"/>
              </a:rPr>
              <a:t>Up</a:t>
            </a:r>
            <a:endParaRPr sz="2200">
              <a:latin typeface="Arial"/>
              <a:cs typeface="Arial"/>
            </a:endParaRPr>
          </a:p>
          <a:p>
            <a:pPr marL="12700">
              <a:lnSpc>
                <a:spcPct val="100000"/>
              </a:lnSpc>
              <a:spcBef>
                <a:spcPts val="5"/>
              </a:spcBef>
            </a:pPr>
            <a:r>
              <a:rPr dirty="0" sz="1750" u="heavy">
                <a:solidFill>
                  <a:srgbClr val="009A9A"/>
                </a:solidFill>
                <a:latin typeface="Arial"/>
                <a:cs typeface="Arial"/>
                <a:hlinkClick r:id="rId4"/>
              </a:rPr>
              <a:t>https://drive.google.com/file/d/1-6tHLLfqnxWxO-WYDt6HvZF4Kj9M-qoc/view?usp=sharing</a:t>
            </a:r>
            <a:endParaRPr sz="1750">
              <a:latin typeface="Arial"/>
              <a:cs typeface="Arial"/>
            </a:endParaRPr>
          </a:p>
          <a:p>
            <a:pPr>
              <a:lnSpc>
                <a:spcPct val="100000"/>
              </a:lnSpc>
              <a:spcBef>
                <a:spcPts val="7"/>
              </a:spcBef>
            </a:pPr>
            <a:endParaRPr sz="2300">
              <a:latin typeface="Times New Roman"/>
              <a:cs typeface="Times New Roman"/>
            </a:endParaRPr>
          </a:p>
          <a:p>
            <a:pPr marL="12700">
              <a:lnSpc>
                <a:spcPct val="100000"/>
              </a:lnSpc>
            </a:pPr>
            <a:r>
              <a:rPr dirty="0" sz="2200" spc="-5" b="1">
                <a:latin typeface="Arial"/>
                <a:cs typeface="Arial"/>
              </a:rPr>
              <a:t>44' Mark II Boat Racing Sloop Compass and</a:t>
            </a:r>
            <a:r>
              <a:rPr dirty="0" sz="2200" spc="-10" b="1">
                <a:latin typeface="Arial"/>
                <a:cs typeface="Arial"/>
              </a:rPr>
              <a:t> </a:t>
            </a:r>
            <a:r>
              <a:rPr dirty="0" sz="2200" spc="-5" b="1">
                <a:latin typeface="Arial"/>
                <a:cs typeface="Arial"/>
              </a:rPr>
              <a:t>Cockpit</a:t>
            </a:r>
            <a:endParaRPr sz="2200">
              <a:latin typeface="Arial"/>
              <a:cs typeface="Arial"/>
            </a:endParaRPr>
          </a:p>
          <a:p>
            <a:pPr marL="12700">
              <a:lnSpc>
                <a:spcPct val="100000"/>
              </a:lnSpc>
              <a:spcBef>
                <a:spcPts val="5"/>
              </a:spcBef>
            </a:pPr>
            <a:r>
              <a:rPr dirty="0" sz="1750" spc="-5" u="heavy">
                <a:solidFill>
                  <a:srgbClr val="009A9A"/>
                </a:solidFill>
                <a:latin typeface="Arial"/>
                <a:cs typeface="Arial"/>
                <a:hlinkClick r:id="rId5"/>
              </a:rPr>
              <a:t>https://drive.google.com/file/d/13cR9IUnXq4KX5Js8VfXCNM1-T571TfpR/view?usp=sharing</a:t>
            </a:r>
            <a:endParaRPr sz="1750">
              <a:latin typeface="Arial"/>
              <a:cs typeface="Arial"/>
            </a:endParaRPr>
          </a:p>
          <a:p>
            <a:pPr>
              <a:lnSpc>
                <a:spcPct val="100000"/>
              </a:lnSpc>
              <a:spcBef>
                <a:spcPts val="7"/>
              </a:spcBef>
            </a:pPr>
            <a:endParaRPr sz="2300">
              <a:latin typeface="Times New Roman"/>
              <a:cs typeface="Times New Roman"/>
            </a:endParaRPr>
          </a:p>
          <a:p>
            <a:pPr marL="12700">
              <a:lnSpc>
                <a:spcPct val="100000"/>
              </a:lnSpc>
            </a:pPr>
            <a:r>
              <a:rPr dirty="0" sz="2200" spc="-5" b="1">
                <a:latin typeface="Arial"/>
                <a:cs typeface="Arial"/>
              </a:rPr>
              <a:t>44' Mark II Boat Racing Sloop Birthing and Galley</a:t>
            </a:r>
            <a:r>
              <a:rPr dirty="0" sz="2200" spc="-20" b="1">
                <a:latin typeface="Arial"/>
                <a:cs typeface="Arial"/>
              </a:rPr>
              <a:t> </a:t>
            </a:r>
            <a:r>
              <a:rPr dirty="0" sz="2200" spc="-5" b="1">
                <a:latin typeface="Arial"/>
                <a:cs typeface="Arial"/>
              </a:rPr>
              <a:t>Views</a:t>
            </a:r>
            <a:endParaRPr sz="2200">
              <a:latin typeface="Arial"/>
              <a:cs typeface="Arial"/>
            </a:endParaRPr>
          </a:p>
          <a:p>
            <a:pPr marL="12700">
              <a:lnSpc>
                <a:spcPct val="100000"/>
              </a:lnSpc>
              <a:spcBef>
                <a:spcPts val="450"/>
              </a:spcBef>
            </a:pPr>
            <a:r>
              <a:rPr dirty="0" sz="1750" u="heavy">
                <a:solidFill>
                  <a:srgbClr val="009A9A"/>
                </a:solidFill>
                <a:latin typeface="Arial"/>
                <a:cs typeface="Arial"/>
                <a:hlinkClick r:id="rId6"/>
              </a:rPr>
              <a:t>https://drive.google.com/file/d/1-SDvM1Cy8tsosB3kJIT_wLGLqCZ8IbQk/view?usp=sharing</a:t>
            </a:r>
            <a:endParaRPr sz="175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prstGeom prst="rect"/>
        </p:spPr>
        <p:txBody>
          <a:bodyPr wrap="square" lIns="0" tIns="177957" rIns="0" bIns="0" rtlCol="0" vert="horz">
            <a:spAutoFit/>
          </a:bodyPr>
          <a:lstStyle/>
          <a:p>
            <a:pPr marL="1440180">
              <a:lnSpc>
                <a:spcPct val="100000"/>
              </a:lnSpc>
            </a:pPr>
            <a:r>
              <a:rPr dirty="0" sz="3600" spc="-5">
                <a:latin typeface="Arial"/>
                <a:cs typeface="Arial"/>
              </a:rPr>
              <a:t>SKSD SCORES “FREE</a:t>
            </a:r>
            <a:r>
              <a:rPr dirty="0" sz="3600" spc="-90">
                <a:latin typeface="Arial"/>
                <a:cs typeface="Arial"/>
              </a:rPr>
              <a:t> </a:t>
            </a:r>
            <a:r>
              <a:rPr dirty="0" sz="3600" spc="-5">
                <a:latin typeface="Arial"/>
                <a:cs typeface="Arial"/>
              </a:rPr>
              <a:t>MONEY”</a:t>
            </a:r>
            <a:endParaRPr sz="3600">
              <a:latin typeface="Arial"/>
              <a:cs typeface="Arial"/>
            </a:endParaRPr>
          </a:p>
        </p:txBody>
      </p:sp>
      <p:sp>
        <p:nvSpPr>
          <p:cNvPr id="4" name="object 4"/>
          <p:cNvSpPr txBox="1"/>
          <p:nvPr/>
        </p:nvSpPr>
        <p:spPr>
          <a:xfrm>
            <a:off x="340106" y="1553964"/>
            <a:ext cx="8715375" cy="5810250"/>
          </a:xfrm>
          <a:prstGeom prst="rect">
            <a:avLst/>
          </a:prstGeom>
        </p:spPr>
        <p:txBody>
          <a:bodyPr wrap="square" lIns="0" tIns="0" rIns="0" bIns="0" rtlCol="0" vert="horz">
            <a:spAutoFit/>
          </a:bodyPr>
          <a:lstStyle/>
          <a:p>
            <a:pPr algn="ctr" marL="1787525" marR="1070610">
              <a:lnSpc>
                <a:spcPts val="2610"/>
              </a:lnSpc>
            </a:pPr>
            <a:r>
              <a:rPr dirty="0" sz="2200" spc="-5" b="1">
                <a:latin typeface="Arial"/>
                <a:cs typeface="Arial"/>
              </a:rPr>
              <a:t>Washington State Department of Commerce  “Awarded” SKSD </a:t>
            </a:r>
            <a:r>
              <a:rPr dirty="0" sz="2200" b="1">
                <a:latin typeface="Arial"/>
                <a:cs typeface="Arial"/>
              </a:rPr>
              <a:t>A </a:t>
            </a:r>
            <a:r>
              <a:rPr dirty="0" sz="2200" spc="-5" b="1">
                <a:latin typeface="Arial"/>
                <a:cs typeface="Arial"/>
              </a:rPr>
              <a:t>$24,000</a:t>
            </a:r>
            <a:r>
              <a:rPr dirty="0" sz="2200" spc="-60" b="1">
                <a:latin typeface="Arial"/>
                <a:cs typeface="Arial"/>
              </a:rPr>
              <a:t> </a:t>
            </a:r>
            <a:r>
              <a:rPr dirty="0" sz="2200" spc="-5" b="1">
                <a:latin typeface="Arial"/>
                <a:cs typeface="Arial"/>
              </a:rPr>
              <a:t>Grant</a:t>
            </a:r>
            <a:endParaRPr sz="2200">
              <a:latin typeface="Arial"/>
              <a:cs typeface="Arial"/>
            </a:endParaRPr>
          </a:p>
          <a:p>
            <a:pPr algn="ctr" marL="709295">
              <a:lnSpc>
                <a:spcPts val="2300"/>
              </a:lnSpc>
            </a:pPr>
            <a:r>
              <a:rPr dirty="0" sz="1950" spc="15" b="1" i="1">
                <a:latin typeface="Arial"/>
                <a:cs typeface="Arial"/>
              </a:rPr>
              <a:t>(But </a:t>
            </a:r>
            <a:r>
              <a:rPr dirty="0" sz="1950" spc="10" b="1" i="1">
                <a:latin typeface="Arial"/>
                <a:cs typeface="Arial"/>
              </a:rPr>
              <a:t>there </a:t>
            </a:r>
            <a:r>
              <a:rPr dirty="0" sz="1950" spc="15" b="1" i="1">
                <a:latin typeface="Arial"/>
                <a:cs typeface="Arial"/>
              </a:rPr>
              <a:t>were </a:t>
            </a:r>
            <a:r>
              <a:rPr dirty="0" sz="1950" spc="10" b="1" i="1">
                <a:latin typeface="Arial"/>
                <a:cs typeface="Arial"/>
              </a:rPr>
              <a:t>strings</a:t>
            </a:r>
            <a:r>
              <a:rPr dirty="0" sz="1950" spc="-45" b="1" i="1">
                <a:latin typeface="Arial"/>
                <a:cs typeface="Arial"/>
              </a:rPr>
              <a:t> </a:t>
            </a:r>
            <a:r>
              <a:rPr dirty="0" sz="1950" spc="5" b="1" i="1">
                <a:latin typeface="Arial"/>
                <a:cs typeface="Arial"/>
              </a:rPr>
              <a:t>attached)</a:t>
            </a:r>
            <a:endParaRPr sz="1950">
              <a:latin typeface="Arial"/>
              <a:cs typeface="Arial"/>
            </a:endParaRPr>
          </a:p>
          <a:p>
            <a:pPr>
              <a:lnSpc>
                <a:spcPct val="100000"/>
              </a:lnSpc>
              <a:spcBef>
                <a:spcPts val="35"/>
              </a:spcBef>
            </a:pPr>
            <a:endParaRPr sz="1800">
              <a:latin typeface="Times New Roman"/>
              <a:cs typeface="Times New Roman"/>
            </a:endParaRPr>
          </a:p>
          <a:p>
            <a:pPr marL="12700" marR="438150">
              <a:lnSpc>
                <a:spcPct val="100800"/>
              </a:lnSpc>
            </a:pPr>
            <a:r>
              <a:rPr dirty="0" sz="1750" spc="5">
                <a:latin typeface="Arial"/>
                <a:cs typeface="Arial"/>
              </a:rPr>
              <a:t>A </a:t>
            </a:r>
            <a:r>
              <a:rPr dirty="0" sz="1750">
                <a:latin typeface="Arial"/>
                <a:cs typeface="Arial"/>
              </a:rPr>
              <a:t>few years ago the District applied for a grant from Washington State Dept. of  </a:t>
            </a:r>
            <a:r>
              <a:rPr dirty="0" sz="1750">
                <a:latin typeface="Arial"/>
                <a:cs typeface="Arial"/>
              </a:rPr>
              <a:t>Commerce. The grant awarded (free money) was about $24,000. It was to be for  </a:t>
            </a:r>
            <a:r>
              <a:rPr dirty="0" sz="1750" spc="-5">
                <a:latin typeface="Arial"/>
                <a:cs typeface="Arial"/>
              </a:rPr>
              <a:t>navigation equipment </a:t>
            </a:r>
            <a:r>
              <a:rPr dirty="0" sz="1750">
                <a:latin typeface="Arial"/>
                <a:cs typeface="Arial"/>
              </a:rPr>
              <a:t>replacement and repairs. </a:t>
            </a:r>
            <a:r>
              <a:rPr dirty="0" sz="1750" spc="5">
                <a:latin typeface="Arial"/>
                <a:cs typeface="Arial"/>
              </a:rPr>
              <a:t>A </a:t>
            </a:r>
            <a:r>
              <a:rPr dirty="0" sz="1750">
                <a:latin typeface="Arial"/>
                <a:cs typeface="Arial"/>
              </a:rPr>
              <a:t>condition of the grant is that </a:t>
            </a:r>
            <a:r>
              <a:rPr dirty="0" sz="1750" spc="5">
                <a:latin typeface="Arial"/>
                <a:cs typeface="Arial"/>
              </a:rPr>
              <a:t>the  </a:t>
            </a:r>
            <a:r>
              <a:rPr dirty="0" sz="1750">
                <a:latin typeface="Arial"/>
                <a:cs typeface="Arial"/>
              </a:rPr>
              <a:t>District must keep the sailboard another 10- years, “unless” - they sell it and then  </a:t>
            </a:r>
            <a:r>
              <a:rPr dirty="0" sz="1750">
                <a:latin typeface="Arial"/>
                <a:cs typeface="Arial"/>
              </a:rPr>
              <a:t>convert the cash into a new use that is similar to </a:t>
            </a:r>
            <a:r>
              <a:rPr dirty="0" sz="1750" spc="5">
                <a:latin typeface="Arial"/>
                <a:cs typeface="Arial"/>
              </a:rPr>
              <a:t>what </a:t>
            </a:r>
            <a:r>
              <a:rPr dirty="0" sz="1750">
                <a:latin typeface="Arial"/>
                <a:cs typeface="Arial"/>
              </a:rPr>
              <a:t>the grant was intended for to  </a:t>
            </a:r>
            <a:r>
              <a:rPr dirty="0" sz="1750">
                <a:latin typeface="Arial"/>
                <a:cs typeface="Arial"/>
              </a:rPr>
              <a:t>begin such as what it was prior to</a:t>
            </a:r>
            <a:r>
              <a:rPr dirty="0" sz="1750" spc="30">
                <a:latin typeface="Arial"/>
                <a:cs typeface="Arial"/>
              </a:rPr>
              <a:t> </a:t>
            </a:r>
            <a:r>
              <a:rPr dirty="0" sz="1750">
                <a:latin typeface="Arial"/>
                <a:cs typeface="Arial"/>
              </a:rPr>
              <a:t>2015.</a:t>
            </a:r>
            <a:endParaRPr sz="1750">
              <a:latin typeface="Arial"/>
              <a:cs typeface="Arial"/>
            </a:endParaRPr>
          </a:p>
          <a:p>
            <a:pPr>
              <a:lnSpc>
                <a:spcPct val="100000"/>
              </a:lnSpc>
              <a:spcBef>
                <a:spcPts val="6"/>
              </a:spcBef>
            </a:pPr>
            <a:endParaRPr sz="2300">
              <a:latin typeface="Times New Roman"/>
              <a:cs typeface="Times New Roman"/>
            </a:endParaRPr>
          </a:p>
          <a:p>
            <a:pPr marL="12700" marR="126364">
              <a:lnSpc>
                <a:spcPct val="100000"/>
              </a:lnSpc>
              <a:tabLst>
                <a:tab pos="5560060" algn="l"/>
              </a:tabLst>
            </a:pPr>
            <a:r>
              <a:rPr dirty="0" sz="2200" spc="-5" b="1">
                <a:latin typeface="Arial"/>
                <a:cs typeface="Arial"/>
              </a:rPr>
              <a:t>What follows here are further</a:t>
            </a:r>
            <a:r>
              <a:rPr dirty="0" sz="2200" spc="50" b="1">
                <a:latin typeface="Arial"/>
                <a:cs typeface="Arial"/>
              </a:rPr>
              <a:t> </a:t>
            </a:r>
            <a:r>
              <a:rPr dirty="0" sz="2200" spc="-5" b="1">
                <a:latin typeface="Arial"/>
                <a:cs typeface="Arial"/>
              </a:rPr>
              <a:t>details</a:t>
            </a:r>
            <a:r>
              <a:rPr dirty="0" sz="2200" b="1">
                <a:latin typeface="Arial"/>
                <a:cs typeface="Arial"/>
              </a:rPr>
              <a:t> </a:t>
            </a:r>
            <a:r>
              <a:rPr dirty="0" sz="2200" spc="-5" b="1">
                <a:latin typeface="Arial"/>
                <a:cs typeface="Arial"/>
              </a:rPr>
              <a:t>and	the timeline of</a:t>
            </a:r>
            <a:r>
              <a:rPr dirty="0" sz="2200" spc="-65" b="1">
                <a:latin typeface="Arial"/>
                <a:cs typeface="Arial"/>
              </a:rPr>
              <a:t> </a:t>
            </a:r>
            <a:r>
              <a:rPr dirty="0" sz="2200" spc="-5" b="1">
                <a:latin typeface="Arial"/>
                <a:cs typeface="Arial"/>
              </a:rPr>
              <a:t>how</a:t>
            </a:r>
            <a:r>
              <a:rPr dirty="0" sz="2200" spc="-25" b="1">
                <a:latin typeface="Arial"/>
                <a:cs typeface="Arial"/>
              </a:rPr>
              <a:t> </a:t>
            </a:r>
            <a:r>
              <a:rPr dirty="0" sz="2200" spc="-5" b="1">
                <a:latin typeface="Arial"/>
                <a:cs typeface="Arial"/>
              </a:rPr>
              <a:t>the </a:t>
            </a:r>
            <a:r>
              <a:rPr dirty="0" sz="2200" spc="-5" b="1">
                <a:latin typeface="Arial"/>
                <a:cs typeface="Arial"/>
              </a:rPr>
              <a:t> </a:t>
            </a:r>
            <a:r>
              <a:rPr dirty="0" sz="2200" spc="-5" b="1">
                <a:latin typeface="Arial"/>
                <a:cs typeface="Arial"/>
              </a:rPr>
              <a:t>Lively came into ownership of the South Kitsap School</a:t>
            </a:r>
            <a:r>
              <a:rPr dirty="0" sz="2200" spc="-10" b="1">
                <a:latin typeface="Arial"/>
                <a:cs typeface="Arial"/>
              </a:rPr>
              <a:t> </a:t>
            </a:r>
            <a:r>
              <a:rPr dirty="0" sz="2200" spc="-5" b="1">
                <a:latin typeface="Arial"/>
                <a:cs typeface="Arial"/>
              </a:rPr>
              <a:t>District.</a:t>
            </a:r>
            <a:endParaRPr sz="2200">
              <a:latin typeface="Arial"/>
              <a:cs typeface="Arial"/>
            </a:endParaRPr>
          </a:p>
          <a:p>
            <a:pPr>
              <a:lnSpc>
                <a:spcPct val="100000"/>
              </a:lnSpc>
              <a:spcBef>
                <a:spcPts val="27"/>
              </a:spcBef>
            </a:pPr>
            <a:endParaRPr sz="2100">
              <a:latin typeface="Times New Roman"/>
              <a:cs typeface="Times New Roman"/>
            </a:endParaRPr>
          </a:p>
          <a:p>
            <a:pPr algn="ctr" marL="599440">
              <a:lnSpc>
                <a:spcPct val="100000"/>
              </a:lnSpc>
            </a:pPr>
            <a:r>
              <a:rPr dirty="0" sz="3600" b="1">
                <a:latin typeface="Arial"/>
                <a:cs typeface="Arial"/>
              </a:rPr>
              <a:t>SKSD </a:t>
            </a:r>
            <a:r>
              <a:rPr dirty="0" sz="3600" b="1">
                <a:latin typeface="Arial"/>
                <a:cs typeface="Arial"/>
              </a:rPr>
              <a:t>i</a:t>
            </a:r>
            <a:r>
              <a:rPr dirty="0" sz="3600" b="1">
                <a:latin typeface="Arial"/>
                <a:cs typeface="Arial"/>
              </a:rPr>
              <a:t>s Currently </a:t>
            </a:r>
            <a:r>
              <a:rPr dirty="0" sz="3600" b="1">
                <a:latin typeface="Arial"/>
                <a:cs typeface="Arial"/>
              </a:rPr>
              <a:t>t</a:t>
            </a:r>
            <a:r>
              <a:rPr dirty="0" sz="3600" b="1">
                <a:latin typeface="Arial"/>
                <a:cs typeface="Arial"/>
              </a:rPr>
              <a:t>he Owner</a:t>
            </a:r>
            <a:r>
              <a:rPr dirty="0" sz="3600" spc="-130" b="1">
                <a:latin typeface="Arial"/>
                <a:cs typeface="Arial"/>
              </a:rPr>
              <a:t> </a:t>
            </a:r>
            <a:r>
              <a:rPr dirty="0" sz="3600" b="1">
                <a:latin typeface="Arial"/>
                <a:cs typeface="Arial"/>
              </a:rPr>
              <a:t>of</a:t>
            </a:r>
            <a:endParaRPr sz="3600">
              <a:latin typeface="Arial"/>
              <a:cs typeface="Arial"/>
            </a:endParaRPr>
          </a:p>
          <a:p>
            <a:pPr algn="ctr" marL="598805">
              <a:lnSpc>
                <a:spcPct val="100000"/>
              </a:lnSpc>
              <a:spcBef>
                <a:spcPts val="229"/>
              </a:spcBef>
            </a:pPr>
            <a:r>
              <a:rPr dirty="0" sz="3950" b="1">
                <a:latin typeface="Arial"/>
                <a:cs typeface="Arial"/>
              </a:rPr>
              <a:t>“THE BIGGEST</a:t>
            </a:r>
            <a:r>
              <a:rPr dirty="0" sz="3950" spc="-85" b="1">
                <a:latin typeface="Arial"/>
                <a:cs typeface="Arial"/>
              </a:rPr>
              <a:t> </a:t>
            </a:r>
            <a:r>
              <a:rPr dirty="0" sz="3950" b="1">
                <a:latin typeface="Arial"/>
                <a:cs typeface="Arial"/>
              </a:rPr>
              <a:t>SAILBOAT”</a:t>
            </a:r>
            <a:endParaRPr sz="3950">
              <a:latin typeface="Arial"/>
              <a:cs typeface="Arial"/>
            </a:endParaRPr>
          </a:p>
          <a:p>
            <a:pPr algn="ctr" marL="599440">
              <a:lnSpc>
                <a:spcPct val="100000"/>
              </a:lnSpc>
              <a:spcBef>
                <a:spcPts val="20"/>
              </a:spcBef>
            </a:pPr>
            <a:r>
              <a:rPr dirty="0" sz="3050" spc="10" b="1">
                <a:latin typeface="Arial"/>
                <a:cs typeface="Arial"/>
              </a:rPr>
              <a:t>o</a:t>
            </a:r>
            <a:r>
              <a:rPr dirty="0" sz="3050" spc="10" b="1">
                <a:latin typeface="Arial"/>
                <a:cs typeface="Arial"/>
              </a:rPr>
              <a:t>f </a:t>
            </a:r>
            <a:r>
              <a:rPr dirty="0" sz="3050" spc="15" b="1">
                <a:latin typeface="Arial"/>
                <a:cs typeface="Arial"/>
              </a:rPr>
              <a:t>Any </a:t>
            </a:r>
            <a:r>
              <a:rPr dirty="0" sz="3050" spc="10" b="1">
                <a:latin typeface="Arial"/>
                <a:cs typeface="Arial"/>
              </a:rPr>
              <a:t>Public </a:t>
            </a:r>
            <a:r>
              <a:rPr dirty="0" sz="3050" spc="15" b="1">
                <a:latin typeface="Arial"/>
                <a:cs typeface="Arial"/>
              </a:rPr>
              <a:t>School </a:t>
            </a:r>
            <a:r>
              <a:rPr dirty="0" sz="3050" spc="10" b="1">
                <a:latin typeface="Arial"/>
                <a:cs typeface="Arial"/>
              </a:rPr>
              <a:t>District in </a:t>
            </a:r>
            <a:r>
              <a:rPr dirty="0" sz="3050" spc="15" b="1">
                <a:latin typeface="Arial"/>
                <a:cs typeface="Arial"/>
              </a:rPr>
              <a:t>Our</a:t>
            </a:r>
            <a:r>
              <a:rPr dirty="0" sz="3050" spc="-5" b="1">
                <a:latin typeface="Arial"/>
                <a:cs typeface="Arial"/>
              </a:rPr>
              <a:t> </a:t>
            </a:r>
            <a:r>
              <a:rPr dirty="0" sz="3050" spc="10" b="1">
                <a:latin typeface="Arial"/>
                <a:cs typeface="Arial"/>
              </a:rPr>
              <a:t>Nation!</a:t>
            </a:r>
            <a:endParaRPr sz="30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335280"/>
          </a:xfrm>
          <a:custGeom>
            <a:avLst/>
            <a:gdLst/>
            <a:ahLst/>
            <a:cxnLst/>
            <a:rect l="l" t="t" r="r" b="b"/>
            <a:pathLst>
              <a:path w="10058400" h="335280">
                <a:moveTo>
                  <a:pt x="0" y="0"/>
                </a:moveTo>
                <a:lnTo>
                  <a:pt x="0" y="335279"/>
                </a:lnTo>
                <a:lnTo>
                  <a:pt x="10058019" y="335279"/>
                </a:lnTo>
                <a:lnTo>
                  <a:pt x="10058019" y="0"/>
                </a:lnTo>
                <a:lnTo>
                  <a:pt x="0" y="0"/>
                </a:lnTo>
                <a:close/>
              </a:path>
            </a:pathLst>
          </a:custGeom>
          <a:solidFill>
            <a:srgbClr val="FFFFFF"/>
          </a:solidFill>
        </p:spPr>
        <p:txBody>
          <a:bodyPr wrap="square" lIns="0" tIns="0" rIns="0" bIns="0" rtlCol="0"/>
          <a:lstStyle/>
          <a:p/>
        </p:txBody>
      </p:sp>
      <p:sp>
        <p:nvSpPr>
          <p:cNvPr id="3" name="object 3"/>
          <p:cNvSpPr/>
          <p:nvPr/>
        </p:nvSpPr>
        <p:spPr>
          <a:xfrm>
            <a:off x="380" y="1706879"/>
            <a:ext cx="10058400" cy="5951220"/>
          </a:xfrm>
          <a:custGeom>
            <a:avLst/>
            <a:gdLst/>
            <a:ahLst/>
            <a:cxnLst/>
            <a:rect l="l" t="t" r="r" b="b"/>
            <a:pathLst>
              <a:path w="10058400" h="5951220">
                <a:moveTo>
                  <a:pt x="0" y="0"/>
                </a:moveTo>
                <a:lnTo>
                  <a:pt x="0" y="5951220"/>
                </a:lnTo>
                <a:lnTo>
                  <a:pt x="10058019" y="5951220"/>
                </a:lnTo>
                <a:lnTo>
                  <a:pt x="10058019" y="0"/>
                </a:lnTo>
                <a:lnTo>
                  <a:pt x="0" y="0"/>
                </a:lnTo>
                <a:close/>
              </a:path>
            </a:pathLst>
          </a:custGeom>
          <a:solidFill>
            <a:srgbClr val="FFFFFF"/>
          </a:solidFill>
        </p:spPr>
        <p:txBody>
          <a:bodyPr wrap="square" lIns="0" tIns="0" rIns="0" bIns="0" rtlCol="0"/>
          <a:lstStyle/>
          <a:p/>
        </p:txBody>
      </p:sp>
      <p:sp>
        <p:nvSpPr>
          <p:cNvPr id="4" name="object 4"/>
          <p:cNvSpPr/>
          <p:nvPr/>
        </p:nvSpPr>
        <p:spPr>
          <a:xfrm>
            <a:off x="380" y="449580"/>
            <a:ext cx="10058400" cy="1257300"/>
          </a:xfrm>
          <a:custGeom>
            <a:avLst/>
            <a:gdLst/>
            <a:ahLst/>
            <a:cxnLst/>
            <a:rect l="l" t="t" r="r" b="b"/>
            <a:pathLst>
              <a:path w="10058400" h="1257300">
                <a:moveTo>
                  <a:pt x="0" y="0"/>
                </a:moveTo>
                <a:lnTo>
                  <a:pt x="0" y="1257300"/>
                </a:lnTo>
                <a:lnTo>
                  <a:pt x="10058019" y="1257299"/>
                </a:lnTo>
                <a:lnTo>
                  <a:pt x="10058019" y="0"/>
                </a:lnTo>
                <a:lnTo>
                  <a:pt x="0" y="0"/>
                </a:lnTo>
                <a:close/>
              </a:path>
            </a:pathLst>
          </a:custGeom>
          <a:solidFill>
            <a:srgbClr val="FFFFFF"/>
          </a:solidFill>
        </p:spPr>
        <p:txBody>
          <a:bodyPr wrap="square" lIns="0" tIns="0" rIns="0" bIns="0" rtlCol="0"/>
          <a:lstStyle/>
          <a:p/>
        </p:txBody>
      </p:sp>
      <p:sp>
        <p:nvSpPr>
          <p:cNvPr id="5" name="object 5"/>
          <p:cNvSpPr txBox="1">
            <a:spLocks noGrp="1"/>
          </p:cNvSpPr>
          <p:nvPr>
            <p:ph type="title"/>
          </p:nvPr>
        </p:nvSpPr>
        <p:spPr>
          <a:xfrm>
            <a:off x="2618031" y="648653"/>
            <a:ext cx="5128895" cy="1560830"/>
          </a:xfrm>
          <a:prstGeom prst="rect"/>
        </p:spPr>
        <p:txBody>
          <a:bodyPr wrap="square" lIns="0" tIns="0" rIns="0" bIns="0" rtlCol="0" vert="horz">
            <a:spAutoFit/>
          </a:bodyPr>
          <a:lstStyle/>
          <a:p>
            <a:pPr algn="ctr" marL="873760" marR="866775">
              <a:lnSpc>
                <a:spcPct val="100299"/>
              </a:lnSpc>
            </a:pPr>
            <a:r>
              <a:rPr dirty="0" sz="3950" spc="5">
                <a:latin typeface="Arial"/>
                <a:cs typeface="Arial"/>
              </a:rPr>
              <a:t>A </a:t>
            </a:r>
            <a:r>
              <a:rPr dirty="0" sz="3950">
                <a:latin typeface="Arial"/>
                <a:cs typeface="Arial"/>
              </a:rPr>
              <a:t>Short</a:t>
            </a:r>
            <a:r>
              <a:rPr dirty="0" sz="3950" spc="-95">
                <a:latin typeface="Arial"/>
                <a:cs typeface="Arial"/>
              </a:rPr>
              <a:t> </a:t>
            </a:r>
            <a:r>
              <a:rPr dirty="0" sz="3950">
                <a:latin typeface="Arial"/>
                <a:cs typeface="Arial"/>
              </a:rPr>
              <a:t>Movie  </a:t>
            </a:r>
            <a:r>
              <a:rPr dirty="0" sz="3950">
                <a:latin typeface="Arial"/>
                <a:cs typeface="Arial"/>
              </a:rPr>
              <a:t>“The</a:t>
            </a:r>
            <a:r>
              <a:rPr dirty="0" sz="3950" spc="-60">
                <a:latin typeface="Arial"/>
                <a:cs typeface="Arial"/>
              </a:rPr>
              <a:t> </a:t>
            </a:r>
            <a:r>
              <a:rPr dirty="0" sz="3950" spc="-5">
                <a:latin typeface="Arial"/>
                <a:cs typeface="Arial"/>
              </a:rPr>
              <a:t>Lively”</a:t>
            </a:r>
            <a:endParaRPr sz="3950">
              <a:latin typeface="Arial"/>
              <a:cs typeface="Arial"/>
            </a:endParaRPr>
          </a:p>
          <a:p>
            <a:pPr algn="ctr">
              <a:lnSpc>
                <a:spcPct val="100000"/>
              </a:lnSpc>
              <a:spcBef>
                <a:spcPts val="60"/>
              </a:spcBef>
            </a:pPr>
            <a:r>
              <a:rPr dirty="0" sz="1950" spc="15">
                <a:latin typeface="Arial"/>
                <a:cs typeface="Arial"/>
              </a:rPr>
              <a:t>(How </a:t>
            </a:r>
            <a:r>
              <a:rPr dirty="0" spc="-5" i="1">
                <a:latin typeface="Arial"/>
                <a:cs typeface="Arial"/>
              </a:rPr>
              <a:t>the few privileged are </a:t>
            </a:r>
            <a:r>
              <a:rPr dirty="0" spc="-5" i="1">
                <a:latin typeface="Arial"/>
                <a:cs typeface="Arial"/>
              </a:rPr>
              <a:t>enjoying</a:t>
            </a:r>
            <a:r>
              <a:rPr dirty="0" spc="-45" i="1">
                <a:latin typeface="Arial"/>
                <a:cs typeface="Arial"/>
              </a:rPr>
              <a:t> </a:t>
            </a:r>
            <a:r>
              <a:rPr dirty="0" spc="-5" i="1">
                <a:latin typeface="Arial"/>
                <a:cs typeface="Arial"/>
              </a:rPr>
              <a:t>it</a:t>
            </a:r>
            <a:r>
              <a:rPr dirty="0" spc="-5" i="1">
                <a:latin typeface="Arial"/>
                <a:cs typeface="Arial"/>
              </a:rPr>
              <a:t>)</a:t>
            </a:r>
            <a:endParaRPr sz="1950">
              <a:latin typeface="Arial"/>
              <a:cs typeface="Arial"/>
            </a:endParaRPr>
          </a:p>
        </p:txBody>
      </p:sp>
      <p:sp>
        <p:nvSpPr>
          <p:cNvPr id="6" name="object 6"/>
          <p:cNvSpPr/>
          <p:nvPr/>
        </p:nvSpPr>
        <p:spPr>
          <a:xfrm>
            <a:off x="1676400" y="3718559"/>
            <a:ext cx="6705600" cy="502920"/>
          </a:xfrm>
          <a:custGeom>
            <a:avLst/>
            <a:gdLst/>
            <a:ahLst/>
            <a:cxnLst/>
            <a:rect l="l" t="t" r="r" b="b"/>
            <a:pathLst>
              <a:path w="6705600" h="502920">
                <a:moveTo>
                  <a:pt x="0" y="0"/>
                </a:moveTo>
                <a:lnTo>
                  <a:pt x="0" y="502920"/>
                </a:lnTo>
                <a:lnTo>
                  <a:pt x="6705600" y="502920"/>
                </a:lnTo>
                <a:lnTo>
                  <a:pt x="6705600" y="0"/>
                </a:lnTo>
                <a:lnTo>
                  <a:pt x="0" y="0"/>
                </a:lnTo>
                <a:close/>
              </a:path>
            </a:pathLst>
          </a:custGeom>
          <a:solidFill>
            <a:srgbClr val="FFFFFF"/>
          </a:solidFill>
        </p:spPr>
        <p:txBody>
          <a:bodyPr wrap="square" lIns="0" tIns="0" rIns="0" bIns="0" rtlCol="0"/>
          <a:lstStyle/>
          <a:p/>
        </p:txBody>
      </p:sp>
      <p:sp>
        <p:nvSpPr>
          <p:cNvPr id="7" name="object 7"/>
          <p:cNvSpPr/>
          <p:nvPr/>
        </p:nvSpPr>
        <p:spPr>
          <a:xfrm>
            <a:off x="4517135" y="2712719"/>
            <a:ext cx="672846" cy="678942"/>
          </a:xfrm>
          <a:prstGeom prst="rect">
            <a:avLst/>
          </a:prstGeom>
          <a:blipFill>
            <a:blip r:embed="rId2" cstate="print"/>
            <a:stretch>
              <a:fillRect/>
            </a:stretch>
          </a:blipFill>
        </p:spPr>
        <p:txBody>
          <a:bodyPr wrap="square" lIns="0" tIns="0" rIns="0" bIns="0" rtlCol="0"/>
          <a:lstStyle/>
          <a:p/>
        </p:txBody>
      </p:sp>
      <p:sp>
        <p:nvSpPr>
          <p:cNvPr id="8" name="object 8"/>
          <p:cNvSpPr txBox="1"/>
          <p:nvPr/>
        </p:nvSpPr>
        <p:spPr>
          <a:xfrm>
            <a:off x="2843458" y="3704513"/>
            <a:ext cx="4368165" cy="819150"/>
          </a:xfrm>
          <a:prstGeom prst="rect">
            <a:avLst/>
          </a:prstGeom>
        </p:spPr>
        <p:txBody>
          <a:bodyPr wrap="square" lIns="0" tIns="0" rIns="0" bIns="0" rtlCol="0" vert="horz">
            <a:spAutoFit/>
          </a:bodyPr>
          <a:lstStyle/>
          <a:p>
            <a:pPr algn="ctr">
              <a:lnSpc>
                <a:spcPct val="100000"/>
              </a:lnSpc>
            </a:pPr>
            <a:r>
              <a:rPr dirty="0" sz="2200" spc="-5" b="1">
                <a:latin typeface="Tahoma"/>
                <a:cs typeface="Tahoma"/>
              </a:rPr>
              <a:t>SKSD </a:t>
            </a:r>
            <a:r>
              <a:rPr dirty="0" sz="2200" b="1">
                <a:latin typeface="Tahoma"/>
                <a:cs typeface="Tahoma"/>
              </a:rPr>
              <a:t>44' </a:t>
            </a:r>
            <a:r>
              <a:rPr dirty="0" sz="2200" spc="-5" b="1">
                <a:latin typeface="Tahoma"/>
                <a:cs typeface="Tahoma"/>
              </a:rPr>
              <a:t>Sloop The</a:t>
            </a:r>
            <a:r>
              <a:rPr dirty="0" sz="2200" spc="-35" b="1">
                <a:latin typeface="Tahoma"/>
                <a:cs typeface="Tahoma"/>
              </a:rPr>
              <a:t> </a:t>
            </a:r>
            <a:r>
              <a:rPr dirty="0" sz="2200" b="1">
                <a:latin typeface="Tahoma"/>
                <a:cs typeface="Tahoma"/>
              </a:rPr>
              <a:t>Lively.mp4</a:t>
            </a:r>
            <a:endParaRPr sz="2200">
              <a:latin typeface="Tahoma"/>
              <a:cs typeface="Tahoma"/>
            </a:endParaRPr>
          </a:p>
          <a:p>
            <a:pPr algn="ctr" marR="41910">
              <a:lnSpc>
                <a:spcPct val="100000"/>
              </a:lnSpc>
              <a:spcBef>
                <a:spcPts val="490"/>
              </a:spcBef>
            </a:pPr>
            <a:r>
              <a:rPr dirty="0" sz="2650" spc="-10" b="1">
                <a:latin typeface="Bodoni MT Black"/>
                <a:cs typeface="Bodoni MT Black"/>
              </a:rPr>
              <a:t>Double Click </a:t>
            </a:r>
            <a:r>
              <a:rPr dirty="0" sz="2650" spc="-5" b="1">
                <a:latin typeface="Bodoni MT Black"/>
                <a:cs typeface="Bodoni MT Black"/>
              </a:rPr>
              <a:t>to</a:t>
            </a:r>
            <a:r>
              <a:rPr dirty="0" sz="2650" spc="-40" b="1">
                <a:latin typeface="Bodoni MT Black"/>
                <a:cs typeface="Bodoni MT Black"/>
              </a:rPr>
              <a:t> </a:t>
            </a:r>
            <a:r>
              <a:rPr dirty="0" sz="2650" spc="-10" b="1">
                <a:latin typeface="Bodoni MT Black"/>
                <a:cs typeface="Bodoni MT Black"/>
              </a:rPr>
              <a:t>Play</a:t>
            </a:r>
            <a:endParaRPr sz="2650">
              <a:latin typeface="Bodoni MT Black"/>
              <a:cs typeface="Bodoni MT Black"/>
            </a:endParaRPr>
          </a:p>
        </p:txBody>
      </p:sp>
      <p:sp>
        <p:nvSpPr>
          <p:cNvPr id="9" name="object 9"/>
          <p:cNvSpPr txBox="1"/>
          <p:nvPr/>
        </p:nvSpPr>
        <p:spPr>
          <a:xfrm>
            <a:off x="734827" y="5067554"/>
            <a:ext cx="3896360" cy="413384"/>
          </a:xfrm>
          <a:prstGeom prst="rect">
            <a:avLst/>
          </a:prstGeom>
        </p:spPr>
        <p:txBody>
          <a:bodyPr wrap="square" lIns="0" tIns="0" rIns="0" bIns="0" rtlCol="0" vert="horz">
            <a:spAutoFit/>
          </a:bodyPr>
          <a:lstStyle/>
          <a:p>
            <a:pPr marL="12700">
              <a:lnSpc>
                <a:spcPct val="100000"/>
              </a:lnSpc>
            </a:pPr>
            <a:r>
              <a:rPr dirty="0" sz="2650" spc="-10" b="1">
                <a:latin typeface="Arial"/>
                <a:cs typeface="Arial"/>
              </a:rPr>
              <a:t>Lively </a:t>
            </a:r>
            <a:r>
              <a:rPr dirty="0" sz="2650" spc="-15" b="1">
                <a:latin typeface="Arial"/>
                <a:cs typeface="Arial"/>
              </a:rPr>
              <a:t>Embedded</a:t>
            </a:r>
            <a:r>
              <a:rPr dirty="0" sz="2650" spc="-40" b="1">
                <a:latin typeface="Arial"/>
                <a:cs typeface="Arial"/>
              </a:rPr>
              <a:t> </a:t>
            </a:r>
            <a:r>
              <a:rPr dirty="0" sz="2650" spc="-15" b="1">
                <a:latin typeface="Arial"/>
                <a:cs typeface="Arial"/>
              </a:rPr>
              <a:t>Video:</a:t>
            </a:r>
            <a:endParaRPr sz="2650">
              <a:latin typeface="Arial"/>
              <a:cs typeface="Arial"/>
            </a:endParaRPr>
          </a:p>
        </p:txBody>
      </p:sp>
      <p:sp>
        <p:nvSpPr>
          <p:cNvPr id="10" name="object 10"/>
          <p:cNvSpPr txBox="1"/>
          <p:nvPr/>
        </p:nvSpPr>
        <p:spPr>
          <a:xfrm>
            <a:off x="4884297" y="5067554"/>
            <a:ext cx="4384675" cy="413384"/>
          </a:xfrm>
          <a:prstGeom prst="rect">
            <a:avLst/>
          </a:prstGeom>
        </p:spPr>
        <p:txBody>
          <a:bodyPr wrap="square" lIns="0" tIns="0" rIns="0" bIns="0" rtlCol="0" vert="horz">
            <a:spAutoFit/>
          </a:bodyPr>
          <a:lstStyle/>
          <a:p>
            <a:pPr marL="12700">
              <a:lnSpc>
                <a:spcPct val="100000"/>
              </a:lnSpc>
            </a:pPr>
            <a:r>
              <a:rPr dirty="0" sz="2650" spc="-10" u="heavy">
                <a:solidFill>
                  <a:srgbClr val="009A9A"/>
                </a:solidFill>
                <a:latin typeface="Arial"/>
                <a:cs typeface="Arial"/>
                <a:hlinkClick r:id="rId3"/>
              </a:rPr>
              <a:t>https://youtu.be/9fUlgoo1O34</a:t>
            </a:r>
            <a:endParaRPr sz="265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8794" y="6911878"/>
            <a:ext cx="1221740" cy="327025"/>
          </a:xfrm>
          <a:custGeom>
            <a:avLst/>
            <a:gdLst/>
            <a:ahLst/>
            <a:cxnLst/>
            <a:rect l="l" t="t" r="r" b="b"/>
            <a:pathLst>
              <a:path w="1221739" h="327025">
                <a:moveTo>
                  <a:pt x="1221556" y="163504"/>
                </a:moveTo>
                <a:lnTo>
                  <a:pt x="1217943" y="117016"/>
                </a:lnTo>
                <a:lnTo>
                  <a:pt x="1207104" y="72773"/>
                </a:lnTo>
                <a:lnTo>
                  <a:pt x="1189039" y="33019"/>
                </a:lnTo>
                <a:lnTo>
                  <a:pt x="1163748" y="0"/>
                </a:lnTo>
                <a:lnTo>
                  <a:pt x="57807" y="0"/>
                </a:lnTo>
                <a:lnTo>
                  <a:pt x="32516" y="33019"/>
                </a:lnTo>
                <a:lnTo>
                  <a:pt x="14451" y="72773"/>
                </a:lnTo>
                <a:lnTo>
                  <a:pt x="3612" y="117016"/>
                </a:lnTo>
                <a:lnTo>
                  <a:pt x="0" y="163504"/>
                </a:lnTo>
                <a:lnTo>
                  <a:pt x="3612" y="209993"/>
                </a:lnTo>
                <a:lnTo>
                  <a:pt x="14451" y="254236"/>
                </a:lnTo>
                <a:lnTo>
                  <a:pt x="32516" y="293990"/>
                </a:lnTo>
                <a:lnTo>
                  <a:pt x="57807" y="327009"/>
                </a:lnTo>
                <a:lnTo>
                  <a:pt x="1163748" y="327009"/>
                </a:lnTo>
                <a:lnTo>
                  <a:pt x="1189039" y="293990"/>
                </a:lnTo>
                <a:lnTo>
                  <a:pt x="1207104" y="254236"/>
                </a:lnTo>
                <a:lnTo>
                  <a:pt x="1217943" y="209993"/>
                </a:lnTo>
                <a:lnTo>
                  <a:pt x="1221556" y="163504"/>
                </a:lnTo>
                <a:close/>
              </a:path>
            </a:pathLst>
          </a:custGeom>
          <a:solidFill>
            <a:srgbClr val="FFFF00"/>
          </a:solidFill>
        </p:spPr>
        <p:txBody>
          <a:bodyPr wrap="square" lIns="0" tIns="0" rIns="0" bIns="0" rtlCol="0"/>
          <a:lstStyle/>
          <a:p/>
        </p:txBody>
      </p:sp>
      <p:sp>
        <p:nvSpPr>
          <p:cNvPr id="3" name="object 3"/>
          <p:cNvSpPr/>
          <p:nvPr/>
        </p:nvSpPr>
        <p:spPr>
          <a:xfrm>
            <a:off x="1028794" y="6643019"/>
            <a:ext cx="8217534" cy="327025"/>
          </a:xfrm>
          <a:custGeom>
            <a:avLst/>
            <a:gdLst/>
            <a:ahLst/>
            <a:cxnLst/>
            <a:rect l="l" t="t" r="r" b="b"/>
            <a:pathLst>
              <a:path w="8217534" h="327025">
                <a:moveTo>
                  <a:pt x="8217339" y="163505"/>
                </a:moveTo>
                <a:lnTo>
                  <a:pt x="8213726" y="117017"/>
                </a:lnTo>
                <a:lnTo>
                  <a:pt x="8202887" y="72773"/>
                </a:lnTo>
                <a:lnTo>
                  <a:pt x="8184822" y="33019"/>
                </a:lnTo>
                <a:lnTo>
                  <a:pt x="8159530" y="0"/>
                </a:lnTo>
                <a:lnTo>
                  <a:pt x="57807" y="0"/>
                </a:lnTo>
                <a:lnTo>
                  <a:pt x="32516" y="33019"/>
                </a:lnTo>
                <a:lnTo>
                  <a:pt x="14451" y="72773"/>
                </a:lnTo>
                <a:lnTo>
                  <a:pt x="3612" y="117017"/>
                </a:lnTo>
                <a:lnTo>
                  <a:pt x="0" y="163505"/>
                </a:lnTo>
                <a:lnTo>
                  <a:pt x="3612" y="209993"/>
                </a:lnTo>
                <a:lnTo>
                  <a:pt x="14451" y="254236"/>
                </a:lnTo>
                <a:lnTo>
                  <a:pt x="32516" y="293990"/>
                </a:lnTo>
                <a:lnTo>
                  <a:pt x="57807" y="327009"/>
                </a:lnTo>
                <a:lnTo>
                  <a:pt x="8159530" y="327009"/>
                </a:lnTo>
                <a:lnTo>
                  <a:pt x="8184822" y="293990"/>
                </a:lnTo>
                <a:lnTo>
                  <a:pt x="8202887" y="254236"/>
                </a:lnTo>
                <a:lnTo>
                  <a:pt x="8213726" y="209993"/>
                </a:lnTo>
                <a:lnTo>
                  <a:pt x="8217339" y="163505"/>
                </a:lnTo>
                <a:close/>
              </a:path>
            </a:pathLst>
          </a:custGeom>
          <a:solidFill>
            <a:srgbClr val="FFFF00"/>
          </a:solidFill>
        </p:spPr>
        <p:txBody>
          <a:bodyPr wrap="square" lIns="0" tIns="0" rIns="0" bIns="0" rtlCol="0"/>
          <a:lstStyle/>
          <a:p/>
        </p:txBody>
      </p:sp>
      <p:sp>
        <p:nvSpPr>
          <p:cNvPr id="4" name="object 4"/>
          <p:cNvSpPr/>
          <p:nvPr/>
        </p:nvSpPr>
        <p:spPr>
          <a:xfrm>
            <a:off x="4013980" y="6374160"/>
            <a:ext cx="4344035" cy="327025"/>
          </a:xfrm>
          <a:custGeom>
            <a:avLst/>
            <a:gdLst/>
            <a:ahLst/>
            <a:cxnLst/>
            <a:rect l="l" t="t" r="r" b="b"/>
            <a:pathLst>
              <a:path w="4344034" h="327025">
                <a:moveTo>
                  <a:pt x="4343647" y="163505"/>
                </a:moveTo>
                <a:lnTo>
                  <a:pt x="4340034" y="117017"/>
                </a:lnTo>
                <a:lnTo>
                  <a:pt x="4329195" y="72773"/>
                </a:lnTo>
                <a:lnTo>
                  <a:pt x="4311131" y="33019"/>
                </a:lnTo>
                <a:lnTo>
                  <a:pt x="4285840" y="0"/>
                </a:lnTo>
                <a:lnTo>
                  <a:pt x="57807" y="0"/>
                </a:lnTo>
                <a:lnTo>
                  <a:pt x="32516" y="33019"/>
                </a:lnTo>
                <a:lnTo>
                  <a:pt x="14451" y="72773"/>
                </a:lnTo>
                <a:lnTo>
                  <a:pt x="3612" y="117017"/>
                </a:lnTo>
                <a:lnTo>
                  <a:pt x="0" y="163505"/>
                </a:lnTo>
                <a:lnTo>
                  <a:pt x="3612" y="209993"/>
                </a:lnTo>
                <a:lnTo>
                  <a:pt x="14451" y="254236"/>
                </a:lnTo>
                <a:lnTo>
                  <a:pt x="32516" y="293990"/>
                </a:lnTo>
                <a:lnTo>
                  <a:pt x="57807" y="327009"/>
                </a:lnTo>
                <a:lnTo>
                  <a:pt x="4285840" y="327009"/>
                </a:lnTo>
                <a:lnTo>
                  <a:pt x="4311131" y="293990"/>
                </a:lnTo>
                <a:lnTo>
                  <a:pt x="4329195" y="254236"/>
                </a:lnTo>
                <a:lnTo>
                  <a:pt x="4340034" y="209993"/>
                </a:lnTo>
                <a:lnTo>
                  <a:pt x="4343647" y="163505"/>
                </a:lnTo>
                <a:close/>
              </a:path>
            </a:pathLst>
          </a:custGeom>
          <a:solidFill>
            <a:srgbClr val="FFFF00"/>
          </a:solidFill>
        </p:spPr>
        <p:txBody>
          <a:bodyPr wrap="square" lIns="0" tIns="0" rIns="0" bIns="0" rtlCol="0"/>
          <a:lstStyle/>
          <a:p/>
        </p:txBody>
      </p:sp>
      <p:sp>
        <p:nvSpPr>
          <p:cNvPr id="5" name="object 5"/>
          <p:cNvSpPr/>
          <p:nvPr/>
        </p:nvSpPr>
        <p:spPr>
          <a:xfrm>
            <a:off x="1028794" y="7180737"/>
            <a:ext cx="2573655" cy="327025"/>
          </a:xfrm>
          <a:custGeom>
            <a:avLst/>
            <a:gdLst/>
            <a:ahLst/>
            <a:cxnLst/>
            <a:rect l="l" t="t" r="r" b="b"/>
            <a:pathLst>
              <a:path w="2573654" h="327025">
                <a:moveTo>
                  <a:pt x="2573610" y="163504"/>
                </a:moveTo>
                <a:lnTo>
                  <a:pt x="2569997" y="117016"/>
                </a:lnTo>
                <a:lnTo>
                  <a:pt x="2559158" y="72773"/>
                </a:lnTo>
                <a:lnTo>
                  <a:pt x="2541093" y="33019"/>
                </a:lnTo>
                <a:lnTo>
                  <a:pt x="2515803" y="0"/>
                </a:lnTo>
                <a:lnTo>
                  <a:pt x="57807" y="0"/>
                </a:lnTo>
                <a:lnTo>
                  <a:pt x="32516" y="33019"/>
                </a:lnTo>
                <a:lnTo>
                  <a:pt x="14451" y="72773"/>
                </a:lnTo>
                <a:lnTo>
                  <a:pt x="3612" y="117016"/>
                </a:lnTo>
                <a:lnTo>
                  <a:pt x="0" y="163504"/>
                </a:lnTo>
                <a:lnTo>
                  <a:pt x="3612" y="209993"/>
                </a:lnTo>
                <a:lnTo>
                  <a:pt x="14451" y="254236"/>
                </a:lnTo>
                <a:lnTo>
                  <a:pt x="32516" y="293990"/>
                </a:lnTo>
                <a:lnTo>
                  <a:pt x="57807" y="327009"/>
                </a:lnTo>
                <a:lnTo>
                  <a:pt x="2515803" y="327009"/>
                </a:lnTo>
                <a:lnTo>
                  <a:pt x="2541093" y="293990"/>
                </a:lnTo>
                <a:lnTo>
                  <a:pt x="2559158" y="254236"/>
                </a:lnTo>
                <a:lnTo>
                  <a:pt x="2569997" y="209993"/>
                </a:lnTo>
                <a:lnTo>
                  <a:pt x="2573610" y="163504"/>
                </a:lnTo>
                <a:close/>
              </a:path>
            </a:pathLst>
          </a:custGeom>
          <a:solidFill>
            <a:srgbClr val="FFFF00"/>
          </a:solidFill>
        </p:spPr>
        <p:txBody>
          <a:bodyPr wrap="square" lIns="0" tIns="0" rIns="0" bIns="0" rtlCol="0"/>
          <a:lstStyle/>
          <a:p/>
        </p:txBody>
      </p:sp>
      <p:sp>
        <p:nvSpPr>
          <p:cNvPr id="6" name="object 6"/>
          <p:cNvSpPr/>
          <p:nvPr/>
        </p:nvSpPr>
        <p:spPr>
          <a:xfrm>
            <a:off x="1028794" y="6911878"/>
            <a:ext cx="7990205" cy="327025"/>
          </a:xfrm>
          <a:custGeom>
            <a:avLst/>
            <a:gdLst/>
            <a:ahLst/>
            <a:cxnLst/>
            <a:rect l="l" t="t" r="r" b="b"/>
            <a:pathLst>
              <a:path w="7990205" h="327025">
                <a:moveTo>
                  <a:pt x="7989742" y="163504"/>
                </a:moveTo>
                <a:lnTo>
                  <a:pt x="7986129" y="117016"/>
                </a:lnTo>
                <a:lnTo>
                  <a:pt x="7975290" y="72773"/>
                </a:lnTo>
                <a:lnTo>
                  <a:pt x="7957225" y="33019"/>
                </a:lnTo>
                <a:lnTo>
                  <a:pt x="7931934" y="0"/>
                </a:lnTo>
                <a:lnTo>
                  <a:pt x="57807" y="0"/>
                </a:lnTo>
                <a:lnTo>
                  <a:pt x="32516" y="33019"/>
                </a:lnTo>
                <a:lnTo>
                  <a:pt x="14451" y="72773"/>
                </a:lnTo>
                <a:lnTo>
                  <a:pt x="3612" y="117016"/>
                </a:lnTo>
                <a:lnTo>
                  <a:pt x="0" y="163504"/>
                </a:lnTo>
                <a:lnTo>
                  <a:pt x="3612" y="209993"/>
                </a:lnTo>
                <a:lnTo>
                  <a:pt x="14451" y="254236"/>
                </a:lnTo>
                <a:lnTo>
                  <a:pt x="32516" y="293990"/>
                </a:lnTo>
                <a:lnTo>
                  <a:pt x="57807" y="327009"/>
                </a:lnTo>
                <a:lnTo>
                  <a:pt x="7931934" y="327009"/>
                </a:lnTo>
                <a:lnTo>
                  <a:pt x="7957225" y="293990"/>
                </a:lnTo>
                <a:lnTo>
                  <a:pt x="7975290" y="254236"/>
                </a:lnTo>
                <a:lnTo>
                  <a:pt x="7986129" y="209993"/>
                </a:lnTo>
                <a:lnTo>
                  <a:pt x="7989742" y="163504"/>
                </a:lnTo>
                <a:close/>
              </a:path>
            </a:pathLst>
          </a:custGeom>
          <a:solidFill>
            <a:srgbClr val="FFFF00"/>
          </a:solidFill>
        </p:spPr>
        <p:txBody>
          <a:bodyPr wrap="square" lIns="0" tIns="0" rIns="0" bIns="0" rtlCol="0"/>
          <a:lstStyle/>
          <a:p/>
        </p:txBody>
      </p:sp>
      <p:sp>
        <p:nvSpPr>
          <p:cNvPr id="7" name="object 7"/>
          <p:cNvSpPr/>
          <p:nvPr/>
        </p:nvSpPr>
        <p:spPr>
          <a:xfrm>
            <a:off x="2247016" y="6643019"/>
            <a:ext cx="6999605" cy="327025"/>
          </a:xfrm>
          <a:custGeom>
            <a:avLst/>
            <a:gdLst/>
            <a:ahLst/>
            <a:cxnLst/>
            <a:rect l="l" t="t" r="r" b="b"/>
            <a:pathLst>
              <a:path w="6999605" h="327025">
                <a:moveTo>
                  <a:pt x="6999117" y="163505"/>
                </a:moveTo>
                <a:lnTo>
                  <a:pt x="6995503" y="117017"/>
                </a:lnTo>
                <a:lnTo>
                  <a:pt x="6984664" y="72773"/>
                </a:lnTo>
                <a:lnTo>
                  <a:pt x="6966599" y="33019"/>
                </a:lnTo>
                <a:lnTo>
                  <a:pt x="6941308" y="0"/>
                </a:lnTo>
                <a:lnTo>
                  <a:pt x="57807" y="0"/>
                </a:lnTo>
                <a:lnTo>
                  <a:pt x="32516" y="33019"/>
                </a:lnTo>
                <a:lnTo>
                  <a:pt x="14451" y="72773"/>
                </a:lnTo>
                <a:lnTo>
                  <a:pt x="3612" y="117017"/>
                </a:lnTo>
                <a:lnTo>
                  <a:pt x="0" y="163505"/>
                </a:lnTo>
                <a:lnTo>
                  <a:pt x="3612" y="209993"/>
                </a:lnTo>
                <a:lnTo>
                  <a:pt x="14451" y="254236"/>
                </a:lnTo>
                <a:lnTo>
                  <a:pt x="32516" y="293990"/>
                </a:lnTo>
                <a:lnTo>
                  <a:pt x="57807" y="327009"/>
                </a:lnTo>
                <a:lnTo>
                  <a:pt x="6941308" y="327009"/>
                </a:lnTo>
                <a:lnTo>
                  <a:pt x="6966599" y="293990"/>
                </a:lnTo>
                <a:lnTo>
                  <a:pt x="6984664" y="254236"/>
                </a:lnTo>
                <a:lnTo>
                  <a:pt x="6995503" y="209993"/>
                </a:lnTo>
                <a:lnTo>
                  <a:pt x="6999117" y="163505"/>
                </a:lnTo>
                <a:close/>
              </a:path>
            </a:pathLst>
          </a:custGeom>
          <a:solidFill>
            <a:srgbClr val="FFFF00"/>
          </a:solidFill>
        </p:spPr>
        <p:txBody>
          <a:bodyPr wrap="square" lIns="0" tIns="0" rIns="0" bIns="0" rtlCol="0"/>
          <a:lstStyle/>
          <a:p/>
        </p:txBody>
      </p:sp>
      <p:sp>
        <p:nvSpPr>
          <p:cNvPr id="8" name="object 8"/>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9" name="object 9"/>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10" name="object 10"/>
          <p:cNvSpPr txBox="1"/>
          <p:nvPr/>
        </p:nvSpPr>
        <p:spPr>
          <a:xfrm>
            <a:off x="591566" y="1877059"/>
            <a:ext cx="104139" cy="277495"/>
          </a:xfrm>
          <a:prstGeom prst="rect">
            <a:avLst/>
          </a:prstGeom>
        </p:spPr>
        <p:txBody>
          <a:bodyPr wrap="square" lIns="0" tIns="0" rIns="0" bIns="0" rtlCol="0" vert="horz">
            <a:spAutoFit/>
          </a:bodyPr>
          <a:lstStyle/>
          <a:p>
            <a:pPr marL="12700">
              <a:lnSpc>
                <a:spcPct val="100000"/>
              </a:lnSpc>
            </a:pPr>
            <a:r>
              <a:rPr dirty="0" sz="1750">
                <a:latin typeface="Arial"/>
                <a:cs typeface="Arial"/>
              </a:rPr>
              <a:t>•</a:t>
            </a:r>
            <a:endParaRPr sz="1750">
              <a:latin typeface="Arial"/>
              <a:cs typeface="Arial"/>
            </a:endParaRPr>
          </a:p>
        </p:txBody>
      </p:sp>
      <p:sp>
        <p:nvSpPr>
          <p:cNvPr id="11" name="object 11"/>
          <p:cNvSpPr txBox="1">
            <a:spLocks noGrp="1"/>
          </p:cNvSpPr>
          <p:nvPr>
            <p:ph type="title"/>
          </p:nvPr>
        </p:nvSpPr>
        <p:spPr>
          <a:xfrm>
            <a:off x="1783641" y="390088"/>
            <a:ext cx="7011670" cy="1214120"/>
          </a:xfrm>
          <a:prstGeom prst="rect"/>
        </p:spPr>
        <p:txBody>
          <a:bodyPr wrap="square" lIns="0" tIns="0" rIns="0" bIns="0" rtlCol="0" vert="horz">
            <a:spAutoFit/>
          </a:bodyPr>
          <a:lstStyle/>
          <a:p>
            <a:pPr algn="ctr" marL="12700" marR="5080" indent="-99060">
              <a:lnSpc>
                <a:spcPct val="94100"/>
              </a:lnSpc>
              <a:tabLst>
                <a:tab pos="4018279" algn="l"/>
              </a:tabLst>
            </a:pPr>
            <a:r>
              <a:rPr dirty="0" sz="2800" spc="-5">
                <a:latin typeface="Arial"/>
                <a:cs typeface="Arial"/>
              </a:rPr>
              <a:t>SKSD MUST </a:t>
            </a:r>
            <a:r>
              <a:rPr dirty="0" sz="2800" spc="-5">
                <a:latin typeface="Arial"/>
                <a:cs typeface="Arial"/>
              </a:rPr>
              <a:t>PRACTICE INCLUSION </a:t>
            </a:r>
            <a:r>
              <a:rPr dirty="0" sz="2800" spc="-5">
                <a:latin typeface="Arial"/>
                <a:cs typeface="Arial"/>
              </a:rPr>
              <a:t>&amp;  </a:t>
            </a:r>
            <a:r>
              <a:rPr dirty="0" sz="2800" spc="-5">
                <a:latin typeface="Arial"/>
                <a:cs typeface="Arial"/>
              </a:rPr>
              <a:t>PROMOT</a:t>
            </a:r>
            <a:r>
              <a:rPr dirty="0" sz="2800">
                <a:latin typeface="Arial"/>
                <a:cs typeface="Arial"/>
              </a:rPr>
              <a:t>E</a:t>
            </a:r>
            <a:r>
              <a:rPr dirty="0" sz="2800" spc="-5">
                <a:latin typeface="Arial"/>
                <a:cs typeface="Arial"/>
              </a:rPr>
              <a:t> </a:t>
            </a:r>
            <a:r>
              <a:rPr dirty="0" sz="2800" spc="-5">
                <a:latin typeface="Arial"/>
                <a:cs typeface="Arial"/>
              </a:rPr>
              <a:t>EQUIT</a:t>
            </a:r>
            <a:r>
              <a:rPr dirty="0" sz="2800">
                <a:latin typeface="Arial"/>
                <a:cs typeface="Arial"/>
              </a:rPr>
              <a:t>Y</a:t>
            </a:r>
            <a:r>
              <a:rPr dirty="0" sz="2800" spc="-5">
                <a:latin typeface="Arial"/>
                <a:cs typeface="Arial"/>
              </a:rPr>
              <a:t> </a:t>
            </a:r>
            <a:r>
              <a:rPr dirty="0" sz="2800" spc="-10">
                <a:latin typeface="Arial"/>
                <a:cs typeface="Arial"/>
              </a:rPr>
              <a:t>B</a:t>
            </a:r>
            <a:r>
              <a:rPr dirty="0" sz="2800">
                <a:latin typeface="Arial"/>
                <a:cs typeface="Arial"/>
              </a:rPr>
              <a:t>Y	</a:t>
            </a:r>
            <a:r>
              <a:rPr dirty="0" sz="2800" spc="-5">
                <a:latin typeface="Arial"/>
                <a:cs typeface="Arial"/>
              </a:rPr>
              <a:t>ACCOMODAT</a:t>
            </a:r>
            <a:r>
              <a:rPr dirty="0" sz="2800" spc="-5">
                <a:latin typeface="Arial"/>
                <a:cs typeface="Arial"/>
              </a:rPr>
              <a:t>ING  </a:t>
            </a:r>
            <a:r>
              <a:rPr dirty="0" sz="2800" spc="-5">
                <a:latin typeface="Arial"/>
                <a:cs typeface="Arial"/>
              </a:rPr>
              <a:t>ALL </a:t>
            </a:r>
            <a:r>
              <a:rPr dirty="0" sz="2800" spc="-5">
                <a:latin typeface="Arial"/>
                <a:cs typeface="Arial"/>
              </a:rPr>
              <a:t>SKSD</a:t>
            </a:r>
            <a:r>
              <a:rPr dirty="0" sz="2800" spc="-95">
                <a:latin typeface="Arial"/>
                <a:cs typeface="Arial"/>
              </a:rPr>
              <a:t> </a:t>
            </a:r>
            <a:r>
              <a:rPr dirty="0" sz="2800" spc="-5">
                <a:latin typeface="Arial"/>
                <a:cs typeface="Arial"/>
              </a:rPr>
              <a:t>STUDENTS</a:t>
            </a:r>
            <a:endParaRPr sz="2800">
              <a:latin typeface="Arial"/>
              <a:cs typeface="Arial"/>
            </a:endParaRPr>
          </a:p>
        </p:txBody>
      </p:sp>
      <p:sp>
        <p:nvSpPr>
          <p:cNvPr id="12" name="object 12"/>
          <p:cNvSpPr txBox="1"/>
          <p:nvPr/>
        </p:nvSpPr>
        <p:spPr>
          <a:xfrm>
            <a:off x="1318707" y="1898931"/>
            <a:ext cx="7968615" cy="1492885"/>
          </a:xfrm>
          <a:prstGeom prst="rect">
            <a:avLst/>
          </a:prstGeom>
        </p:spPr>
        <p:txBody>
          <a:bodyPr wrap="square" lIns="0" tIns="0" rIns="0" bIns="0" rtlCol="0" vert="horz">
            <a:spAutoFit/>
          </a:bodyPr>
          <a:lstStyle/>
          <a:p>
            <a:pPr algn="ctr">
              <a:lnSpc>
                <a:spcPct val="100000"/>
              </a:lnSpc>
            </a:pPr>
            <a:r>
              <a:rPr dirty="0" sz="3600" spc="-5" b="1">
                <a:latin typeface="Arial"/>
                <a:cs typeface="Arial"/>
              </a:rPr>
              <a:t>SO </a:t>
            </a:r>
            <a:r>
              <a:rPr dirty="0" sz="3600" spc="-5" b="1">
                <a:latin typeface="Arial"/>
                <a:cs typeface="Arial"/>
              </a:rPr>
              <a:t>TH</a:t>
            </a:r>
            <a:r>
              <a:rPr dirty="0" sz="3600" spc="-5" b="1">
                <a:latin typeface="Arial"/>
                <a:cs typeface="Arial"/>
              </a:rPr>
              <a:t>EY </a:t>
            </a:r>
            <a:r>
              <a:rPr dirty="0" sz="3600" spc="-5" b="1">
                <a:latin typeface="Arial"/>
                <a:cs typeface="Arial"/>
              </a:rPr>
              <a:t>ALL MAY LEARN TO</a:t>
            </a:r>
            <a:r>
              <a:rPr dirty="0" sz="3600" spc="-105" b="1">
                <a:latin typeface="Arial"/>
                <a:cs typeface="Arial"/>
              </a:rPr>
              <a:t> </a:t>
            </a:r>
            <a:r>
              <a:rPr dirty="0" sz="3600" spc="-5" b="1">
                <a:latin typeface="Arial"/>
                <a:cs typeface="Arial"/>
              </a:rPr>
              <a:t>SAIL!</a:t>
            </a:r>
            <a:endParaRPr sz="3600">
              <a:latin typeface="Arial"/>
              <a:cs typeface="Arial"/>
            </a:endParaRPr>
          </a:p>
          <a:p>
            <a:pPr algn="ctr" marR="119380">
              <a:lnSpc>
                <a:spcPct val="100000"/>
              </a:lnSpc>
              <a:spcBef>
                <a:spcPts val="695"/>
              </a:spcBef>
            </a:pPr>
            <a:r>
              <a:rPr dirty="0" sz="2800" spc="-5" b="1">
                <a:latin typeface="Arial"/>
                <a:cs typeface="Arial"/>
              </a:rPr>
              <a:t>One answer </a:t>
            </a:r>
            <a:r>
              <a:rPr dirty="0" sz="2800" spc="-5" b="1">
                <a:latin typeface="Arial"/>
                <a:cs typeface="Arial"/>
              </a:rPr>
              <a:t>could be </a:t>
            </a:r>
            <a:r>
              <a:rPr dirty="0" sz="2800" spc="-5" b="1">
                <a:latin typeface="Arial"/>
                <a:cs typeface="Arial"/>
              </a:rPr>
              <a:t>to form a sailing</a:t>
            </a:r>
            <a:r>
              <a:rPr dirty="0" sz="2800" spc="-95" b="1">
                <a:latin typeface="Arial"/>
                <a:cs typeface="Arial"/>
              </a:rPr>
              <a:t> </a:t>
            </a:r>
            <a:r>
              <a:rPr dirty="0" sz="2800" spc="-5" b="1">
                <a:latin typeface="Arial"/>
                <a:cs typeface="Arial"/>
              </a:rPr>
              <a:t>club</a:t>
            </a:r>
            <a:endParaRPr sz="2800">
              <a:latin typeface="Arial"/>
              <a:cs typeface="Arial"/>
            </a:endParaRPr>
          </a:p>
          <a:p>
            <a:pPr algn="ctr" marR="118745">
              <a:lnSpc>
                <a:spcPct val="100000"/>
              </a:lnSpc>
              <a:spcBef>
                <a:spcPts val="655"/>
              </a:spcBef>
            </a:pPr>
            <a:r>
              <a:rPr dirty="0" sz="2200" spc="-5" b="1">
                <a:latin typeface="Arial"/>
                <a:cs typeface="Arial"/>
              </a:rPr>
              <a:t>(Note: </a:t>
            </a:r>
            <a:r>
              <a:rPr dirty="0" sz="2200" spc="-5" b="1">
                <a:latin typeface="Arial"/>
                <a:cs typeface="Arial"/>
              </a:rPr>
              <a:t>SKSD A</a:t>
            </a:r>
            <a:r>
              <a:rPr dirty="0" sz="2200" spc="-5" b="1">
                <a:latin typeface="Arial"/>
                <a:cs typeface="Arial"/>
              </a:rPr>
              <a:t>lready </a:t>
            </a:r>
            <a:r>
              <a:rPr dirty="0" sz="2200" spc="-5" b="1">
                <a:latin typeface="Arial"/>
                <a:cs typeface="Arial"/>
              </a:rPr>
              <a:t>E</a:t>
            </a:r>
            <a:r>
              <a:rPr dirty="0" sz="2200" spc="-5" b="1">
                <a:latin typeface="Arial"/>
                <a:cs typeface="Arial"/>
              </a:rPr>
              <a:t>stablished </a:t>
            </a:r>
            <a:r>
              <a:rPr dirty="0" sz="2200" spc="-5" b="1">
                <a:latin typeface="Arial"/>
                <a:cs typeface="Arial"/>
              </a:rPr>
              <a:t>A R</a:t>
            </a:r>
            <a:r>
              <a:rPr dirty="0" sz="2200" spc="-5" b="1">
                <a:latin typeface="Arial"/>
                <a:cs typeface="Arial"/>
              </a:rPr>
              <a:t>owing</a:t>
            </a:r>
            <a:r>
              <a:rPr dirty="0" sz="2200" spc="-70" b="1">
                <a:latin typeface="Arial"/>
                <a:cs typeface="Arial"/>
              </a:rPr>
              <a:t> </a:t>
            </a:r>
            <a:r>
              <a:rPr dirty="0" sz="2200" spc="-10" b="1">
                <a:latin typeface="Arial"/>
                <a:cs typeface="Arial"/>
              </a:rPr>
              <a:t>T</a:t>
            </a:r>
            <a:r>
              <a:rPr dirty="0" sz="2200" spc="-10" b="1">
                <a:latin typeface="Arial"/>
                <a:cs typeface="Arial"/>
              </a:rPr>
              <a:t>eam)</a:t>
            </a:r>
            <a:endParaRPr sz="2200">
              <a:latin typeface="Arial"/>
              <a:cs typeface="Arial"/>
            </a:endParaRPr>
          </a:p>
        </p:txBody>
      </p:sp>
      <p:sp>
        <p:nvSpPr>
          <p:cNvPr id="13" name="object 13"/>
          <p:cNvSpPr txBox="1"/>
          <p:nvPr/>
        </p:nvSpPr>
        <p:spPr>
          <a:xfrm>
            <a:off x="1073901" y="4043812"/>
            <a:ext cx="8282305" cy="1211580"/>
          </a:xfrm>
          <a:prstGeom prst="rect">
            <a:avLst/>
          </a:prstGeom>
        </p:spPr>
        <p:txBody>
          <a:bodyPr wrap="square" lIns="0" tIns="0" rIns="0" bIns="0" rtlCol="0" vert="horz">
            <a:spAutoFit/>
          </a:bodyPr>
          <a:lstStyle/>
          <a:p>
            <a:pPr marL="12700" marR="5080">
              <a:lnSpc>
                <a:spcPct val="100400"/>
              </a:lnSpc>
            </a:pPr>
            <a:r>
              <a:rPr dirty="0" sz="2600" spc="25" b="1">
                <a:latin typeface="Arial"/>
                <a:cs typeface="Arial"/>
              </a:rPr>
              <a:t>A </a:t>
            </a:r>
            <a:r>
              <a:rPr dirty="0" sz="2600" spc="15" b="1">
                <a:latin typeface="Arial"/>
                <a:cs typeface="Arial"/>
              </a:rPr>
              <a:t>small </a:t>
            </a:r>
            <a:r>
              <a:rPr dirty="0" sz="2600" spc="10" b="1">
                <a:latin typeface="Arial"/>
                <a:cs typeface="Arial"/>
              </a:rPr>
              <a:t>fleet </a:t>
            </a:r>
            <a:r>
              <a:rPr dirty="0" sz="2600" spc="15" b="1">
                <a:latin typeface="Arial"/>
                <a:cs typeface="Arial"/>
              </a:rPr>
              <a:t>of </a:t>
            </a:r>
            <a:r>
              <a:rPr dirty="0" sz="2600" spc="10" b="1">
                <a:latin typeface="Arial"/>
                <a:cs typeface="Arial"/>
              </a:rPr>
              <a:t>sailing </a:t>
            </a:r>
            <a:r>
              <a:rPr dirty="0" sz="2600" spc="15" b="1">
                <a:latin typeface="Arial"/>
                <a:cs typeface="Arial"/>
              </a:rPr>
              <a:t>dinghies could </a:t>
            </a:r>
            <a:r>
              <a:rPr dirty="0" sz="2600" spc="20" b="1">
                <a:latin typeface="Arial"/>
                <a:cs typeface="Arial"/>
              </a:rPr>
              <a:t>be </a:t>
            </a:r>
            <a:r>
              <a:rPr dirty="0" sz="2600" spc="15" b="1">
                <a:latin typeface="Arial"/>
                <a:cs typeface="Arial"/>
              </a:rPr>
              <a:t>purchased  </a:t>
            </a:r>
            <a:r>
              <a:rPr dirty="0" sz="2650" spc="-10" b="1">
                <a:latin typeface="Arial"/>
                <a:cs typeface="Arial"/>
              </a:rPr>
              <a:t>in order to form an all inclusive </a:t>
            </a:r>
            <a:r>
              <a:rPr dirty="0" sz="2650" spc="-15" b="1">
                <a:latin typeface="Arial"/>
                <a:cs typeface="Arial"/>
              </a:rPr>
              <a:t>SKSD </a:t>
            </a:r>
            <a:r>
              <a:rPr dirty="0" sz="2650" spc="-10" b="1">
                <a:latin typeface="Arial"/>
                <a:cs typeface="Arial"/>
              </a:rPr>
              <a:t>sailing club  </a:t>
            </a:r>
            <a:r>
              <a:rPr dirty="0" sz="2600" spc="15" b="1">
                <a:latin typeface="Arial"/>
                <a:cs typeface="Arial"/>
              </a:rPr>
              <a:t>serving </a:t>
            </a:r>
            <a:r>
              <a:rPr dirty="0" sz="2600" spc="10" b="1">
                <a:latin typeface="Arial"/>
                <a:cs typeface="Arial"/>
              </a:rPr>
              <a:t>all </a:t>
            </a:r>
            <a:r>
              <a:rPr dirty="0" sz="2600" spc="20" b="1">
                <a:latin typeface="Arial"/>
                <a:cs typeface="Arial"/>
              </a:rPr>
              <a:t>SKSD </a:t>
            </a:r>
            <a:r>
              <a:rPr dirty="0" sz="2600" spc="15" b="1">
                <a:latin typeface="Arial"/>
                <a:cs typeface="Arial"/>
              </a:rPr>
              <a:t>students from ages</a:t>
            </a:r>
            <a:r>
              <a:rPr dirty="0" sz="2600" spc="-50" b="1">
                <a:latin typeface="Arial"/>
                <a:cs typeface="Arial"/>
              </a:rPr>
              <a:t> </a:t>
            </a:r>
            <a:r>
              <a:rPr dirty="0" sz="2600" spc="10" b="1">
                <a:latin typeface="Arial"/>
                <a:cs typeface="Arial"/>
              </a:rPr>
              <a:t>14-18.</a:t>
            </a:r>
            <a:endParaRPr sz="2600">
              <a:latin typeface="Arial"/>
              <a:cs typeface="Arial"/>
            </a:endParaRPr>
          </a:p>
        </p:txBody>
      </p:sp>
      <p:sp>
        <p:nvSpPr>
          <p:cNvPr id="14" name="object 14"/>
          <p:cNvSpPr txBox="1"/>
          <p:nvPr/>
        </p:nvSpPr>
        <p:spPr>
          <a:xfrm>
            <a:off x="1073901" y="5847425"/>
            <a:ext cx="8088630" cy="1624330"/>
          </a:xfrm>
          <a:prstGeom prst="rect">
            <a:avLst/>
          </a:prstGeom>
        </p:spPr>
        <p:txBody>
          <a:bodyPr wrap="square" lIns="0" tIns="0" rIns="0" bIns="0" rtlCol="0" vert="horz">
            <a:spAutoFit/>
          </a:bodyPr>
          <a:lstStyle/>
          <a:p>
            <a:pPr marL="12700" marR="5080">
              <a:lnSpc>
                <a:spcPct val="100800"/>
              </a:lnSpc>
            </a:pPr>
            <a:r>
              <a:rPr dirty="0" sz="1750">
                <a:latin typeface="Arial"/>
                <a:cs typeface="Arial"/>
              </a:rPr>
              <a:t>T</a:t>
            </a:r>
            <a:r>
              <a:rPr dirty="0" sz="1750">
                <a:latin typeface="Arial"/>
                <a:cs typeface="Arial"/>
              </a:rPr>
              <a:t>he Washington State Department of Commerce who awarded the $24,000 grant  stipulated this use must be in force for at least 15-years from the date of the grant  being awarded to the district. Here is the response from their Director of  Commerce when I asked if the Lively could be sold, then those proceeds used to  purchase a small fleet of sailing dinghies. Here was their response when asked  About this possible</a:t>
            </a:r>
            <a:r>
              <a:rPr dirty="0" sz="1750" spc="-25">
                <a:latin typeface="Arial"/>
                <a:cs typeface="Arial"/>
              </a:rPr>
              <a:t> </a:t>
            </a:r>
            <a:r>
              <a:rPr dirty="0" sz="1750">
                <a:latin typeface="Arial"/>
                <a:cs typeface="Arial"/>
              </a:rPr>
              <a:t>swap.</a:t>
            </a:r>
            <a:endParaRPr sz="175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4669" y="3972321"/>
            <a:ext cx="6169660" cy="335280"/>
          </a:xfrm>
          <a:custGeom>
            <a:avLst/>
            <a:gdLst/>
            <a:ahLst/>
            <a:cxnLst/>
            <a:rect l="l" t="t" r="r" b="b"/>
            <a:pathLst>
              <a:path w="6169659" h="335279">
                <a:moveTo>
                  <a:pt x="6169611" y="167345"/>
                </a:moveTo>
                <a:lnTo>
                  <a:pt x="6165913" y="119765"/>
                </a:lnTo>
                <a:lnTo>
                  <a:pt x="6154820" y="74482"/>
                </a:lnTo>
                <a:lnTo>
                  <a:pt x="6136331" y="33794"/>
                </a:lnTo>
                <a:lnTo>
                  <a:pt x="6110446" y="0"/>
                </a:lnTo>
                <a:lnTo>
                  <a:pt x="59165" y="0"/>
                </a:lnTo>
                <a:lnTo>
                  <a:pt x="33280" y="33794"/>
                </a:lnTo>
                <a:lnTo>
                  <a:pt x="14791" y="74482"/>
                </a:lnTo>
                <a:lnTo>
                  <a:pt x="3697" y="119765"/>
                </a:lnTo>
                <a:lnTo>
                  <a:pt x="0" y="167345"/>
                </a:lnTo>
                <a:lnTo>
                  <a:pt x="3697" y="214925"/>
                </a:lnTo>
                <a:lnTo>
                  <a:pt x="14791" y="260208"/>
                </a:lnTo>
                <a:lnTo>
                  <a:pt x="33280" y="300896"/>
                </a:lnTo>
                <a:lnTo>
                  <a:pt x="59165" y="334691"/>
                </a:lnTo>
                <a:lnTo>
                  <a:pt x="6110446" y="334691"/>
                </a:lnTo>
                <a:lnTo>
                  <a:pt x="6136331" y="300896"/>
                </a:lnTo>
                <a:lnTo>
                  <a:pt x="6154820" y="260208"/>
                </a:lnTo>
                <a:lnTo>
                  <a:pt x="6165913" y="214925"/>
                </a:lnTo>
                <a:lnTo>
                  <a:pt x="6169611" y="167345"/>
                </a:lnTo>
                <a:close/>
              </a:path>
            </a:pathLst>
          </a:custGeom>
          <a:solidFill>
            <a:srgbClr val="FFFF00"/>
          </a:solidFill>
        </p:spPr>
        <p:txBody>
          <a:bodyPr wrap="square" lIns="0" tIns="0" rIns="0" bIns="0" rtlCol="0"/>
          <a:lstStyle/>
          <a:p/>
        </p:txBody>
      </p:sp>
      <p:sp>
        <p:nvSpPr>
          <p:cNvPr id="3" name="object 3"/>
          <p:cNvSpPr/>
          <p:nvPr/>
        </p:nvSpPr>
        <p:spPr>
          <a:xfrm>
            <a:off x="1014669" y="3670569"/>
            <a:ext cx="8265795" cy="335280"/>
          </a:xfrm>
          <a:custGeom>
            <a:avLst/>
            <a:gdLst/>
            <a:ahLst/>
            <a:cxnLst/>
            <a:rect l="l" t="t" r="r" b="b"/>
            <a:pathLst>
              <a:path w="8265795" h="335279">
                <a:moveTo>
                  <a:pt x="8265659" y="167345"/>
                </a:moveTo>
                <a:lnTo>
                  <a:pt x="8261961" y="119765"/>
                </a:lnTo>
                <a:lnTo>
                  <a:pt x="8250867" y="74482"/>
                </a:lnTo>
                <a:lnTo>
                  <a:pt x="8232378" y="33794"/>
                </a:lnTo>
                <a:lnTo>
                  <a:pt x="8206493" y="0"/>
                </a:lnTo>
                <a:lnTo>
                  <a:pt x="59165" y="0"/>
                </a:lnTo>
                <a:lnTo>
                  <a:pt x="33280" y="33794"/>
                </a:lnTo>
                <a:lnTo>
                  <a:pt x="14791" y="74482"/>
                </a:lnTo>
                <a:lnTo>
                  <a:pt x="3697" y="119765"/>
                </a:lnTo>
                <a:lnTo>
                  <a:pt x="0" y="167345"/>
                </a:lnTo>
                <a:lnTo>
                  <a:pt x="3697" y="214925"/>
                </a:lnTo>
                <a:lnTo>
                  <a:pt x="14791" y="260208"/>
                </a:lnTo>
                <a:lnTo>
                  <a:pt x="33280" y="300895"/>
                </a:lnTo>
                <a:lnTo>
                  <a:pt x="59165" y="334690"/>
                </a:lnTo>
                <a:lnTo>
                  <a:pt x="8206493" y="334690"/>
                </a:lnTo>
                <a:lnTo>
                  <a:pt x="8232378" y="300895"/>
                </a:lnTo>
                <a:lnTo>
                  <a:pt x="8250867" y="260208"/>
                </a:lnTo>
                <a:lnTo>
                  <a:pt x="8261961" y="214925"/>
                </a:lnTo>
                <a:lnTo>
                  <a:pt x="8265659" y="167345"/>
                </a:lnTo>
                <a:close/>
              </a:path>
            </a:pathLst>
          </a:custGeom>
          <a:solidFill>
            <a:srgbClr val="FFFF00"/>
          </a:solidFill>
        </p:spPr>
        <p:txBody>
          <a:bodyPr wrap="square" lIns="0" tIns="0" rIns="0" bIns="0" rtlCol="0"/>
          <a:lstStyle/>
          <a:p/>
        </p:txBody>
      </p:sp>
      <p:sp>
        <p:nvSpPr>
          <p:cNvPr id="4" name="object 4"/>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5" name="object 5"/>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6" name="object 6"/>
          <p:cNvSpPr txBox="1">
            <a:spLocks noGrp="1"/>
          </p:cNvSpPr>
          <p:nvPr>
            <p:ph type="title"/>
          </p:nvPr>
        </p:nvSpPr>
        <p:spPr>
          <a:xfrm>
            <a:off x="1678824" y="311323"/>
            <a:ext cx="7007225" cy="768985"/>
          </a:xfrm>
          <a:prstGeom prst="rect"/>
        </p:spPr>
        <p:txBody>
          <a:bodyPr wrap="square" lIns="0" tIns="0" rIns="0" bIns="0" rtlCol="0" vert="horz">
            <a:spAutoFit/>
          </a:bodyPr>
          <a:lstStyle/>
          <a:p>
            <a:pPr marL="12700" marR="5080" indent="565785">
              <a:lnSpc>
                <a:spcPct val="113199"/>
              </a:lnSpc>
            </a:pPr>
            <a:r>
              <a:rPr dirty="0">
                <a:latin typeface="Arial"/>
                <a:cs typeface="Arial"/>
              </a:rPr>
              <a:t>Washington </a:t>
            </a:r>
            <a:r>
              <a:rPr dirty="0" spc="-5">
                <a:latin typeface="Arial"/>
                <a:cs typeface="Arial"/>
              </a:rPr>
              <a:t>State Department </a:t>
            </a:r>
            <a:r>
              <a:rPr dirty="0">
                <a:latin typeface="Arial"/>
                <a:cs typeface="Arial"/>
              </a:rPr>
              <a:t>of </a:t>
            </a:r>
            <a:r>
              <a:rPr dirty="0" spc="-5">
                <a:latin typeface="Arial"/>
                <a:cs typeface="Arial"/>
              </a:rPr>
              <a:t>Commerce  </a:t>
            </a:r>
            <a:r>
              <a:rPr dirty="0">
                <a:latin typeface="Arial"/>
                <a:cs typeface="Arial"/>
              </a:rPr>
              <a:t>Reply </a:t>
            </a:r>
            <a:r>
              <a:rPr dirty="0" spc="-5">
                <a:latin typeface="Arial"/>
                <a:cs typeface="Arial"/>
              </a:rPr>
              <a:t>t</a:t>
            </a:r>
            <a:r>
              <a:rPr dirty="0" spc="-5">
                <a:latin typeface="Arial"/>
                <a:cs typeface="Arial"/>
              </a:rPr>
              <a:t>o </a:t>
            </a:r>
            <a:r>
              <a:rPr dirty="0" spc="-5">
                <a:latin typeface="Arial"/>
                <a:cs typeface="Arial"/>
              </a:rPr>
              <a:t>My </a:t>
            </a:r>
            <a:r>
              <a:rPr dirty="0" spc="-5">
                <a:latin typeface="Arial"/>
                <a:cs typeface="Arial"/>
              </a:rPr>
              <a:t>Inquiry Regarding Lively Gran</a:t>
            </a:r>
            <a:r>
              <a:rPr dirty="0" spc="-5">
                <a:latin typeface="Arial"/>
                <a:cs typeface="Arial"/>
              </a:rPr>
              <a:t>t</a:t>
            </a:r>
            <a:r>
              <a:rPr dirty="0" spc="-85">
                <a:latin typeface="Arial"/>
                <a:cs typeface="Arial"/>
              </a:rPr>
              <a:t> </a:t>
            </a:r>
            <a:r>
              <a:rPr dirty="0" spc="-5">
                <a:latin typeface="Arial"/>
                <a:cs typeface="Arial"/>
              </a:rPr>
              <a:t>Changes</a:t>
            </a:r>
          </a:p>
        </p:txBody>
      </p:sp>
      <p:sp>
        <p:nvSpPr>
          <p:cNvPr id="7" name="object 7"/>
          <p:cNvSpPr txBox="1"/>
          <p:nvPr/>
        </p:nvSpPr>
        <p:spPr>
          <a:xfrm>
            <a:off x="966849" y="1556607"/>
            <a:ext cx="9037955" cy="5624830"/>
          </a:xfrm>
          <a:prstGeom prst="rect">
            <a:avLst/>
          </a:prstGeom>
        </p:spPr>
        <p:txBody>
          <a:bodyPr wrap="square" lIns="0" tIns="0" rIns="0" bIns="0" rtlCol="0" vert="horz">
            <a:spAutoFit/>
          </a:bodyPr>
          <a:lstStyle/>
          <a:p>
            <a:pPr marL="106680" marR="2211705">
              <a:lnSpc>
                <a:spcPct val="101600"/>
              </a:lnSpc>
            </a:pPr>
            <a:r>
              <a:rPr dirty="0" sz="1950" spc="15">
                <a:latin typeface="Arial"/>
                <a:cs typeface="Arial"/>
              </a:rPr>
              <a:t>From: </a:t>
            </a:r>
            <a:r>
              <a:rPr dirty="0" sz="1950" spc="10">
                <a:latin typeface="Arial"/>
                <a:cs typeface="Arial"/>
              </a:rPr>
              <a:t>Sample, </a:t>
            </a:r>
            <a:r>
              <a:rPr dirty="0" sz="1950" spc="5">
                <a:latin typeface="Arial"/>
                <a:cs typeface="Arial"/>
              </a:rPr>
              <a:t>Kari </a:t>
            </a:r>
            <a:r>
              <a:rPr dirty="0" sz="1950" spc="10">
                <a:latin typeface="Arial"/>
                <a:cs typeface="Arial"/>
              </a:rPr>
              <a:t>(COM) </a:t>
            </a:r>
            <a:r>
              <a:rPr dirty="0" sz="1950" spc="15">
                <a:latin typeface="Arial"/>
                <a:cs typeface="Arial"/>
                <a:hlinkClick r:id="rId2"/>
              </a:rPr>
              <a:t>[kari.sample@commerce.wa.gov </a:t>
            </a:r>
            <a:r>
              <a:rPr dirty="0" sz="1950" spc="15">
                <a:latin typeface="Arial"/>
                <a:cs typeface="Arial"/>
              </a:rPr>
              <a:t> </a:t>
            </a:r>
            <a:r>
              <a:rPr dirty="0" sz="1950" spc="10">
                <a:latin typeface="Arial"/>
                <a:cs typeface="Arial"/>
              </a:rPr>
              <a:t>Sent: </a:t>
            </a:r>
            <a:r>
              <a:rPr dirty="0" sz="1950" spc="15">
                <a:latin typeface="Arial"/>
                <a:cs typeface="Arial"/>
              </a:rPr>
              <a:t>Tuesday, </a:t>
            </a:r>
            <a:r>
              <a:rPr dirty="0" sz="1950" spc="10">
                <a:latin typeface="Arial"/>
                <a:cs typeface="Arial"/>
              </a:rPr>
              <a:t>August 10, 2021 1:52</a:t>
            </a:r>
            <a:r>
              <a:rPr dirty="0" sz="1950" spc="-105">
                <a:latin typeface="Arial"/>
                <a:cs typeface="Arial"/>
              </a:rPr>
              <a:t> </a:t>
            </a:r>
            <a:r>
              <a:rPr dirty="0" sz="1950" spc="15">
                <a:latin typeface="Arial"/>
                <a:cs typeface="Arial"/>
              </a:rPr>
              <a:t>PM</a:t>
            </a:r>
            <a:endParaRPr sz="1950">
              <a:latin typeface="Arial"/>
              <a:cs typeface="Arial"/>
            </a:endParaRPr>
          </a:p>
          <a:p>
            <a:pPr marL="106680">
              <a:lnSpc>
                <a:spcPct val="100000"/>
              </a:lnSpc>
              <a:spcBef>
                <a:spcPts val="35"/>
              </a:spcBef>
              <a:tabLst>
                <a:tab pos="748665" algn="l"/>
              </a:tabLst>
            </a:pPr>
            <a:r>
              <a:rPr dirty="0" sz="1950" spc="10">
                <a:latin typeface="Arial"/>
                <a:cs typeface="Arial"/>
              </a:rPr>
              <a:t>To:	</a:t>
            </a:r>
            <a:r>
              <a:rPr dirty="0" sz="1950" spc="10" u="heavy">
                <a:solidFill>
                  <a:srgbClr val="009A9A"/>
                </a:solidFill>
                <a:latin typeface="Arial"/>
                <a:cs typeface="Arial"/>
                <a:hlinkClick r:id="rId3"/>
              </a:rPr>
              <a:t>jndkimble@wavecable.com</a:t>
            </a:r>
            <a:endParaRPr sz="1950">
              <a:latin typeface="Arial"/>
              <a:cs typeface="Arial"/>
            </a:endParaRPr>
          </a:p>
          <a:p>
            <a:pPr marL="106680">
              <a:lnSpc>
                <a:spcPct val="100000"/>
              </a:lnSpc>
              <a:spcBef>
                <a:spcPts val="35"/>
              </a:spcBef>
              <a:tabLst>
                <a:tab pos="763905" algn="l"/>
              </a:tabLst>
            </a:pPr>
            <a:r>
              <a:rPr dirty="0" sz="1950" spc="10">
                <a:latin typeface="Arial"/>
                <a:cs typeface="Arial"/>
              </a:rPr>
              <a:t>Cc:	</a:t>
            </a:r>
            <a:r>
              <a:rPr dirty="0" sz="1950" spc="5">
                <a:latin typeface="Arial"/>
                <a:cs typeface="Arial"/>
                <a:hlinkClick r:id="rId3"/>
              </a:rPr>
              <a:t>daily@skschools.org;</a:t>
            </a:r>
            <a:r>
              <a:rPr dirty="0" sz="1950" spc="5">
                <a:latin typeface="Arial"/>
                <a:cs typeface="Arial"/>
              </a:rPr>
              <a:t> 'Winter,</a:t>
            </a:r>
            <a:r>
              <a:rPr dirty="0" sz="1950" spc="40">
                <a:latin typeface="Arial"/>
                <a:cs typeface="Arial"/>
              </a:rPr>
              <a:t> </a:t>
            </a:r>
            <a:r>
              <a:rPr dirty="0" sz="1950" spc="5">
                <a:latin typeface="Arial"/>
                <a:cs typeface="Arial"/>
              </a:rPr>
              <a:t>Tim'</a:t>
            </a:r>
            <a:endParaRPr sz="1950">
              <a:latin typeface="Arial"/>
              <a:cs typeface="Arial"/>
            </a:endParaRPr>
          </a:p>
          <a:p>
            <a:pPr>
              <a:lnSpc>
                <a:spcPct val="100000"/>
              </a:lnSpc>
              <a:spcBef>
                <a:spcPts val="3"/>
              </a:spcBef>
            </a:pPr>
            <a:endParaRPr sz="2100">
              <a:latin typeface="Times New Roman"/>
              <a:cs typeface="Times New Roman"/>
            </a:endParaRPr>
          </a:p>
          <a:p>
            <a:pPr marL="106680">
              <a:lnSpc>
                <a:spcPct val="100000"/>
              </a:lnSpc>
            </a:pPr>
            <a:r>
              <a:rPr dirty="0" sz="1950" spc="5">
                <a:latin typeface="Arial"/>
                <a:cs typeface="Arial"/>
                <a:hlinkClick r:id="rId4"/>
              </a:rPr>
              <a:t>Subject: </a:t>
            </a:r>
            <a:r>
              <a:rPr dirty="0" sz="1950" spc="10">
                <a:latin typeface="Arial"/>
                <a:cs typeface="Arial"/>
                <a:hlinkClick r:id="rId4"/>
              </a:rPr>
              <a:t>RE: S21104 </a:t>
            </a:r>
            <a:r>
              <a:rPr dirty="0" sz="1950" spc="20">
                <a:latin typeface="Arial"/>
                <a:cs typeface="Arial"/>
                <a:hlinkClick r:id="rId4"/>
              </a:rPr>
              <a:t>S</a:t>
            </a:r>
            <a:r>
              <a:rPr dirty="0" sz="1950" spc="20">
                <a:latin typeface="Arial"/>
                <a:cs typeface="Arial"/>
              </a:rPr>
              <a:t> </a:t>
            </a:r>
            <a:r>
              <a:rPr dirty="0" sz="1950" spc="5">
                <a:latin typeface="Arial"/>
                <a:cs typeface="Arial"/>
              </a:rPr>
              <a:t>Kitsap </a:t>
            </a:r>
            <a:r>
              <a:rPr dirty="0" sz="1950" spc="15">
                <a:latin typeface="Arial"/>
                <a:cs typeface="Arial"/>
              </a:rPr>
              <a:t>HS NJROTC </a:t>
            </a:r>
            <a:r>
              <a:rPr dirty="0" sz="1950" spc="10">
                <a:latin typeface="Arial"/>
                <a:cs typeface="Arial"/>
              </a:rPr>
              <a:t>Equipment -</a:t>
            </a:r>
            <a:r>
              <a:rPr dirty="0" sz="1950" spc="-5">
                <a:latin typeface="Arial"/>
                <a:cs typeface="Arial"/>
              </a:rPr>
              <a:t> </a:t>
            </a:r>
            <a:r>
              <a:rPr dirty="0" sz="1950" spc="10">
                <a:latin typeface="Arial"/>
                <a:cs typeface="Arial"/>
              </a:rPr>
              <a:t>Inquiry</a:t>
            </a:r>
            <a:endParaRPr sz="1950">
              <a:latin typeface="Arial"/>
              <a:cs typeface="Arial"/>
            </a:endParaRPr>
          </a:p>
          <a:p>
            <a:pPr>
              <a:lnSpc>
                <a:spcPct val="100000"/>
              </a:lnSpc>
              <a:spcBef>
                <a:spcPts val="25"/>
              </a:spcBef>
            </a:pPr>
            <a:endParaRPr sz="2050">
              <a:latin typeface="Times New Roman"/>
              <a:cs typeface="Times New Roman"/>
            </a:endParaRPr>
          </a:p>
          <a:p>
            <a:pPr marL="106680" marR="775335">
              <a:lnSpc>
                <a:spcPct val="101499"/>
              </a:lnSpc>
            </a:pPr>
            <a:r>
              <a:rPr dirty="0" sz="1950" spc="15">
                <a:latin typeface="Arial"/>
                <a:cs typeface="Arial"/>
              </a:rPr>
              <a:t>As </a:t>
            </a:r>
            <a:r>
              <a:rPr dirty="0" sz="1950" spc="10">
                <a:latin typeface="Arial"/>
                <a:cs typeface="Arial"/>
              </a:rPr>
              <a:t>long as the </a:t>
            </a:r>
            <a:r>
              <a:rPr dirty="0" sz="1950" spc="5">
                <a:latin typeface="Arial"/>
                <a:cs typeface="Arial"/>
              </a:rPr>
              <a:t>original legislative </a:t>
            </a:r>
            <a:r>
              <a:rPr dirty="0" sz="1950" spc="10">
                <a:latin typeface="Arial"/>
                <a:cs typeface="Arial"/>
              </a:rPr>
              <a:t>intent </a:t>
            </a:r>
            <a:r>
              <a:rPr dirty="0" sz="1950" spc="5">
                <a:latin typeface="Arial"/>
                <a:cs typeface="Arial"/>
              </a:rPr>
              <a:t>is </a:t>
            </a:r>
            <a:r>
              <a:rPr dirty="0" sz="1950" spc="10">
                <a:latin typeface="Arial"/>
                <a:cs typeface="Arial"/>
              </a:rPr>
              <a:t>following what was set forth </a:t>
            </a:r>
            <a:r>
              <a:rPr dirty="0" sz="1950" spc="5">
                <a:latin typeface="Arial"/>
                <a:cs typeface="Arial"/>
              </a:rPr>
              <a:t>the  </a:t>
            </a:r>
            <a:r>
              <a:rPr dirty="0" sz="1950" spc="10">
                <a:latin typeface="Arial"/>
                <a:cs typeface="Arial"/>
              </a:rPr>
              <a:t>grantee would be able to discuss </a:t>
            </a:r>
            <a:r>
              <a:rPr dirty="0" sz="1950" spc="15">
                <a:latin typeface="Arial"/>
                <a:cs typeface="Arial"/>
              </a:rPr>
              <a:t>making </a:t>
            </a:r>
            <a:r>
              <a:rPr dirty="0" sz="1950" spc="10">
                <a:latin typeface="Arial"/>
                <a:cs typeface="Arial"/>
              </a:rPr>
              <a:t>the</a:t>
            </a:r>
            <a:r>
              <a:rPr dirty="0" sz="1950" spc="-85">
                <a:latin typeface="Arial"/>
                <a:cs typeface="Arial"/>
              </a:rPr>
              <a:t> </a:t>
            </a:r>
            <a:r>
              <a:rPr dirty="0" sz="1950" spc="15">
                <a:latin typeface="Arial"/>
                <a:cs typeface="Arial"/>
              </a:rPr>
              <a:t>changes.</a:t>
            </a:r>
            <a:endParaRPr sz="1950">
              <a:latin typeface="Arial"/>
              <a:cs typeface="Arial"/>
            </a:endParaRPr>
          </a:p>
          <a:p>
            <a:pPr marL="12700" marR="5080" indent="93980">
              <a:lnSpc>
                <a:spcPts val="5060"/>
              </a:lnSpc>
              <a:spcBef>
                <a:spcPts val="320"/>
              </a:spcBef>
            </a:pPr>
            <a:r>
              <a:rPr dirty="0" sz="1950" spc="5">
                <a:latin typeface="Arial"/>
                <a:cs typeface="Arial"/>
              </a:rPr>
              <a:t>Kari </a:t>
            </a:r>
            <a:r>
              <a:rPr dirty="0" sz="1950" spc="10">
                <a:latin typeface="Arial"/>
                <a:cs typeface="Arial"/>
              </a:rPr>
              <a:t>Sample| </a:t>
            </a:r>
            <a:r>
              <a:rPr dirty="0" sz="1950" spc="15">
                <a:latin typeface="Arial"/>
                <a:cs typeface="Arial"/>
              </a:rPr>
              <a:t>PROGRAM MANAGER </a:t>
            </a:r>
            <a:r>
              <a:rPr dirty="0" sz="1950" spc="10">
                <a:latin typeface="Arial"/>
                <a:cs typeface="Arial"/>
              </a:rPr>
              <a:t>Community </a:t>
            </a:r>
            <a:r>
              <a:rPr dirty="0" sz="1950" spc="5">
                <a:latin typeface="Arial"/>
                <a:cs typeface="Arial"/>
              </a:rPr>
              <a:t>Capital </a:t>
            </a:r>
            <a:r>
              <a:rPr dirty="0" sz="1950" spc="10">
                <a:latin typeface="Arial"/>
                <a:cs typeface="Arial"/>
              </a:rPr>
              <a:t>Facilities </a:t>
            </a:r>
            <a:r>
              <a:rPr dirty="0" sz="1950" spc="5">
                <a:latin typeface="Arial"/>
                <a:cs typeface="Arial"/>
              </a:rPr>
              <a:t>| </a:t>
            </a:r>
            <a:r>
              <a:rPr dirty="0" sz="1950" spc="15">
                <a:latin typeface="Arial"/>
                <a:cs typeface="Arial"/>
              </a:rPr>
              <a:t>Washington  </a:t>
            </a:r>
            <a:r>
              <a:rPr dirty="0" sz="1950" spc="10">
                <a:latin typeface="Arial"/>
                <a:cs typeface="Arial"/>
              </a:rPr>
              <a:t>State Department of Commerce1011 Plum StreetPO Box 42525</a:t>
            </a:r>
            <a:r>
              <a:rPr dirty="0" sz="1950" spc="25">
                <a:latin typeface="Arial"/>
                <a:cs typeface="Arial"/>
              </a:rPr>
              <a:t> </a:t>
            </a:r>
            <a:r>
              <a:rPr dirty="0" sz="1950" spc="10">
                <a:latin typeface="Arial"/>
                <a:cs typeface="Arial"/>
              </a:rPr>
              <a:t>Olympia,</a:t>
            </a:r>
            <a:endParaRPr sz="1950">
              <a:latin typeface="Arial"/>
              <a:cs typeface="Arial"/>
            </a:endParaRPr>
          </a:p>
          <a:p>
            <a:pPr marL="12700">
              <a:lnSpc>
                <a:spcPts val="1275"/>
              </a:lnSpc>
            </a:pPr>
            <a:r>
              <a:rPr dirty="0" sz="1950" spc="20">
                <a:latin typeface="Arial"/>
                <a:cs typeface="Arial"/>
              </a:rPr>
              <a:t>WA</a:t>
            </a:r>
            <a:r>
              <a:rPr dirty="0" sz="1950" spc="-80">
                <a:latin typeface="Arial"/>
                <a:cs typeface="Arial"/>
              </a:rPr>
              <a:t> </a:t>
            </a:r>
            <a:r>
              <a:rPr dirty="0" sz="1950" spc="10">
                <a:latin typeface="Arial"/>
                <a:cs typeface="Arial"/>
              </a:rPr>
              <a:t>98504</a:t>
            </a:r>
            <a:endParaRPr sz="1950">
              <a:latin typeface="Arial"/>
              <a:cs typeface="Arial"/>
            </a:endParaRPr>
          </a:p>
          <a:p>
            <a:pPr marL="12700">
              <a:lnSpc>
                <a:spcPct val="100000"/>
              </a:lnSpc>
              <a:spcBef>
                <a:spcPts val="35"/>
              </a:spcBef>
            </a:pPr>
            <a:r>
              <a:rPr dirty="0" sz="1950" spc="5">
                <a:latin typeface="Arial"/>
                <a:cs typeface="Arial"/>
              </a:rPr>
              <a:t>Cell: </a:t>
            </a:r>
            <a:r>
              <a:rPr dirty="0" sz="1950" spc="10">
                <a:latin typeface="Arial"/>
                <a:cs typeface="Arial"/>
              </a:rPr>
              <a:t>360-764-3090Email:</a:t>
            </a:r>
            <a:r>
              <a:rPr dirty="0" sz="1950" spc="-30">
                <a:latin typeface="Arial"/>
                <a:cs typeface="Arial"/>
              </a:rPr>
              <a:t> </a:t>
            </a:r>
            <a:r>
              <a:rPr dirty="0" sz="1950" spc="10">
                <a:latin typeface="Arial"/>
                <a:cs typeface="Arial"/>
                <a:hlinkClick r:id="rId5"/>
              </a:rPr>
              <a:t>kari.sample@commerce.wa.govProgram</a:t>
            </a:r>
            <a:endParaRPr sz="1950">
              <a:latin typeface="Arial"/>
              <a:cs typeface="Arial"/>
            </a:endParaRPr>
          </a:p>
          <a:p>
            <a:pPr>
              <a:lnSpc>
                <a:spcPct val="100000"/>
              </a:lnSpc>
              <a:spcBef>
                <a:spcPts val="51"/>
              </a:spcBef>
            </a:pPr>
            <a:endParaRPr sz="2150">
              <a:latin typeface="Times New Roman"/>
              <a:cs typeface="Times New Roman"/>
            </a:endParaRPr>
          </a:p>
          <a:p>
            <a:pPr marL="86995" marR="631825" indent="-72390">
              <a:lnSpc>
                <a:spcPct val="132100"/>
              </a:lnSpc>
            </a:pPr>
            <a:r>
              <a:rPr dirty="0" sz="1950" spc="15">
                <a:latin typeface="Arial"/>
                <a:cs typeface="Arial"/>
              </a:rPr>
              <a:t>Email </a:t>
            </a:r>
            <a:r>
              <a:rPr dirty="0" sz="1950" spc="10">
                <a:latin typeface="Arial"/>
                <a:cs typeface="Arial"/>
              </a:rPr>
              <a:t>communications </a:t>
            </a:r>
            <a:r>
              <a:rPr dirty="0" sz="1950" spc="5">
                <a:latin typeface="Arial"/>
                <a:cs typeface="Arial"/>
              </a:rPr>
              <a:t>with </a:t>
            </a:r>
            <a:r>
              <a:rPr dirty="0" sz="1950" spc="10">
                <a:latin typeface="Arial"/>
                <a:cs typeface="Arial"/>
              </a:rPr>
              <a:t>state employees are </a:t>
            </a:r>
            <a:r>
              <a:rPr dirty="0" sz="1950" spc="5">
                <a:latin typeface="Arial"/>
                <a:cs typeface="Arial"/>
              </a:rPr>
              <a:t>public </a:t>
            </a:r>
            <a:r>
              <a:rPr dirty="0" sz="1950" spc="10">
                <a:latin typeface="Arial"/>
                <a:cs typeface="Arial"/>
              </a:rPr>
              <a:t>records and may be  </a:t>
            </a:r>
            <a:r>
              <a:rPr dirty="0" sz="1950" spc="5">
                <a:latin typeface="Arial"/>
                <a:cs typeface="Arial"/>
              </a:rPr>
              <a:t>subject </a:t>
            </a:r>
            <a:r>
              <a:rPr dirty="0" sz="1950" spc="10">
                <a:latin typeface="Arial"/>
                <a:cs typeface="Arial"/>
              </a:rPr>
              <a:t>to </a:t>
            </a:r>
            <a:r>
              <a:rPr dirty="0" sz="1950" spc="5">
                <a:latin typeface="Arial"/>
                <a:cs typeface="Arial"/>
              </a:rPr>
              <a:t>disclosure, </a:t>
            </a:r>
            <a:r>
              <a:rPr dirty="0" sz="1950" spc="10">
                <a:latin typeface="Arial"/>
                <a:cs typeface="Arial"/>
              </a:rPr>
              <a:t>pursuant to Ch. 42.56</a:t>
            </a:r>
            <a:r>
              <a:rPr dirty="0" sz="1950" spc="-10">
                <a:latin typeface="Arial"/>
                <a:cs typeface="Arial"/>
              </a:rPr>
              <a:t> </a:t>
            </a:r>
            <a:r>
              <a:rPr dirty="0" sz="1950" spc="15">
                <a:latin typeface="Arial"/>
                <a:cs typeface="Arial"/>
              </a:rPr>
              <a:t>RCW.</a:t>
            </a:r>
            <a:endParaRPr sz="195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p:nvPr/>
        </p:nvSpPr>
        <p:spPr>
          <a:xfrm>
            <a:off x="657866" y="1569534"/>
            <a:ext cx="8876665" cy="5392420"/>
          </a:xfrm>
          <a:prstGeom prst="rect">
            <a:avLst/>
          </a:prstGeom>
        </p:spPr>
        <p:txBody>
          <a:bodyPr wrap="square" lIns="0" tIns="0" rIns="0" bIns="0" rtlCol="0" vert="horz">
            <a:spAutoFit/>
          </a:bodyPr>
          <a:lstStyle/>
          <a:p>
            <a:pPr marL="12700" marR="4356735">
              <a:lnSpc>
                <a:spcPct val="102099"/>
              </a:lnSpc>
            </a:pPr>
            <a:r>
              <a:rPr dirty="0" sz="1600">
                <a:latin typeface="Arial"/>
                <a:cs typeface="Arial"/>
              </a:rPr>
              <a:t>From: </a:t>
            </a:r>
            <a:r>
              <a:rPr dirty="0" sz="1600" spc="-5">
                <a:latin typeface="Arial"/>
                <a:cs typeface="Arial"/>
                <a:hlinkClick r:id="rId2"/>
              </a:rPr>
              <a:t>Dave </a:t>
            </a:r>
            <a:r>
              <a:rPr dirty="0" sz="1600">
                <a:latin typeface="Arial"/>
                <a:cs typeface="Arial"/>
                <a:hlinkClick r:id="rId2"/>
              </a:rPr>
              <a:t>Kimble</a:t>
            </a:r>
            <a:r>
              <a:rPr dirty="0" sz="1600" spc="-95">
                <a:latin typeface="Arial"/>
                <a:cs typeface="Arial"/>
              </a:rPr>
              <a:t> </a:t>
            </a:r>
            <a:r>
              <a:rPr dirty="0" sz="1600">
                <a:latin typeface="Arial"/>
                <a:cs typeface="Arial"/>
                <a:hlinkClick r:id="rId3"/>
              </a:rPr>
              <a:t>&lt;jndkimble@wavecable.com&gt; </a:t>
            </a:r>
            <a:r>
              <a:rPr dirty="0" sz="1600">
                <a:latin typeface="Arial"/>
                <a:cs typeface="Arial"/>
              </a:rPr>
              <a:t> </a:t>
            </a:r>
            <a:r>
              <a:rPr dirty="0" sz="1600">
                <a:latin typeface="Arial"/>
                <a:cs typeface="Arial"/>
              </a:rPr>
              <a:t>Sent: Monday, August 9, 2021 9:06</a:t>
            </a:r>
            <a:r>
              <a:rPr dirty="0" sz="1600" spc="-100">
                <a:latin typeface="Arial"/>
                <a:cs typeface="Arial"/>
              </a:rPr>
              <a:t> </a:t>
            </a:r>
            <a:r>
              <a:rPr dirty="0" sz="1600">
                <a:latin typeface="Arial"/>
                <a:cs typeface="Arial"/>
              </a:rPr>
              <a:t>PM</a:t>
            </a:r>
            <a:endParaRPr sz="1600">
              <a:latin typeface="Arial"/>
              <a:cs typeface="Arial"/>
            </a:endParaRPr>
          </a:p>
          <a:p>
            <a:pPr marL="12700">
              <a:lnSpc>
                <a:spcPct val="100000"/>
              </a:lnSpc>
              <a:spcBef>
                <a:spcPts val="40"/>
              </a:spcBef>
            </a:pPr>
            <a:r>
              <a:rPr dirty="0" sz="1600">
                <a:latin typeface="Arial"/>
                <a:cs typeface="Arial"/>
                <a:hlinkClick r:id="rId4"/>
              </a:rPr>
              <a:t>To: Sample, Kari (COM)</a:t>
            </a:r>
            <a:r>
              <a:rPr dirty="0" sz="1600" spc="-100">
                <a:latin typeface="Arial"/>
                <a:cs typeface="Arial"/>
                <a:hlinkClick r:id="rId4"/>
              </a:rPr>
              <a:t> </a:t>
            </a:r>
            <a:r>
              <a:rPr dirty="0" sz="1600">
                <a:latin typeface="Arial"/>
                <a:cs typeface="Arial"/>
                <a:hlinkClick r:id="rId4"/>
              </a:rPr>
              <a:t>&lt;kari.sample@commerce.wa.gov&gt;</a:t>
            </a:r>
            <a:endParaRPr sz="1600">
              <a:latin typeface="Arial"/>
              <a:cs typeface="Arial"/>
            </a:endParaRPr>
          </a:p>
          <a:p>
            <a:pPr marL="12700" marR="3103880">
              <a:lnSpc>
                <a:spcPct val="102099"/>
              </a:lnSpc>
            </a:pPr>
            <a:r>
              <a:rPr dirty="0" sz="1600">
                <a:latin typeface="Arial"/>
                <a:cs typeface="Arial"/>
                <a:hlinkClick r:id="rId2"/>
              </a:rPr>
              <a:t>Cc: daily@skschools.org;</a:t>
            </a:r>
            <a:r>
              <a:rPr dirty="0" sz="1600">
                <a:latin typeface="Arial"/>
                <a:cs typeface="Arial"/>
              </a:rPr>
              <a:t> </a:t>
            </a:r>
            <a:r>
              <a:rPr dirty="0" sz="1600">
                <a:latin typeface="Arial"/>
                <a:cs typeface="Arial"/>
                <a:hlinkClick r:id="rId4"/>
              </a:rPr>
              <a:t>'Winter, Tim'</a:t>
            </a:r>
            <a:r>
              <a:rPr dirty="0" sz="1600" spc="-95">
                <a:latin typeface="Arial"/>
                <a:cs typeface="Arial"/>
              </a:rPr>
              <a:t> </a:t>
            </a:r>
            <a:r>
              <a:rPr dirty="0" sz="1600">
                <a:latin typeface="Arial"/>
                <a:cs typeface="Arial"/>
                <a:hlinkClick r:id="rId5"/>
              </a:rPr>
              <a:t>&lt;winter@skschools.org&gt; </a:t>
            </a:r>
            <a:r>
              <a:rPr dirty="0" sz="1600">
                <a:latin typeface="Arial"/>
                <a:cs typeface="Arial"/>
              </a:rPr>
              <a:t> </a:t>
            </a:r>
            <a:r>
              <a:rPr dirty="0" sz="1600">
                <a:latin typeface="Arial"/>
                <a:cs typeface="Arial"/>
              </a:rPr>
              <a:t>Subject: </a:t>
            </a:r>
            <a:r>
              <a:rPr dirty="0" sz="1600" spc="-5">
                <a:latin typeface="Arial"/>
                <a:cs typeface="Arial"/>
                <a:hlinkClick r:id="rId2"/>
              </a:rPr>
              <a:t>RE: </a:t>
            </a:r>
            <a:r>
              <a:rPr dirty="0" sz="1600">
                <a:latin typeface="Arial"/>
                <a:cs typeface="Arial"/>
                <a:hlinkClick r:id="rId2"/>
              </a:rPr>
              <a:t>S21104 S</a:t>
            </a:r>
            <a:r>
              <a:rPr dirty="0" sz="1600">
                <a:latin typeface="Arial"/>
                <a:cs typeface="Arial"/>
              </a:rPr>
              <a:t> Kitsap </a:t>
            </a:r>
            <a:r>
              <a:rPr dirty="0" sz="1600" spc="-5">
                <a:latin typeface="Arial"/>
                <a:cs typeface="Arial"/>
              </a:rPr>
              <a:t>HS NJROTC </a:t>
            </a:r>
            <a:r>
              <a:rPr dirty="0" sz="1600">
                <a:latin typeface="Arial"/>
                <a:cs typeface="Arial"/>
                <a:hlinkClick r:id="rId5"/>
              </a:rPr>
              <a:t>Equipment -</a:t>
            </a:r>
            <a:r>
              <a:rPr dirty="0" sz="1600" spc="-85">
                <a:latin typeface="Arial"/>
                <a:cs typeface="Arial"/>
                <a:hlinkClick r:id="rId5"/>
              </a:rPr>
              <a:t> </a:t>
            </a:r>
            <a:r>
              <a:rPr dirty="0" sz="1600">
                <a:latin typeface="Arial"/>
                <a:cs typeface="Arial"/>
                <a:hlinkClick r:id="rId5"/>
              </a:rPr>
              <a:t>Inquiry</a:t>
            </a:r>
            <a:endParaRPr sz="1600">
              <a:latin typeface="Arial"/>
              <a:cs typeface="Arial"/>
            </a:endParaRPr>
          </a:p>
          <a:p>
            <a:pPr>
              <a:lnSpc>
                <a:spcPct val="100000"/>
              </a:lnSpc>
              <a:spcBef>
                <a:spcPts val="44"/>
              </a:spcBef>
            </a:pPr>
            <a:endParaRPr sz="1800">
              <a:latin typeface="Times New Roman"/>
              <a:cs typeface="Times New Roman"/>
            </a:endParaRPr>
          </a:p>
          <a:p>
            <a:pPr marL="12700" marR="5080">
              <a:lnSpc>
                <a:spcPct val="100000"/>
              </a:lnSpc>
            </a:pPr>
            <a:r>
              <a:rPr dirty="0" sz="1550" spc="-10">
                <a:latin typeface="Arial"/>
                <a:cs typeface="Arial"/>
              </a:rPr>
              <a:t>G</a:t>
            </a:r>
            <a:r>
              <a:rPr dirty="0" sz="1600" spc="-10">
                <a:latin typeface="Arial"/>
                <a:cs typeface="Arial"/>
              </a:rPr>
              <a:t>ood </a:t>
            </a:r>
            <a:r>
              <a:rPr dirty="0" sz="1600" spc="-5">
                <a:latin typeface="Arial"/>
                <a:cs typeface="Arial"/>
              </a:rPr>
              <a:t>first step, Kari. Thank you so much for getting back. Your reply does seem </a:t>
            </a:r>
            <a:r>
              <a:rPr dirty="0" sz="1600">
                <a:latin typeface="Arial"/>
                <a:cs typeface="Arial"/>
              </a:rPr>
              <a:t>a </a:t>
            </a:r>
            <a:r>
              <a:rPr dirty="0" sz="1600" spc="-5">
                <a:latin typeface="Arial"/>
                <a:cs typeface="Arial"/>
              </a:rPr>
              <a:t>bit ambiguous  </a:t>
            </a:r>
            <a:r>
              <a:rPr dirty="0" sz="1600" spc="-5">
                <a:latin typeface="Arial"/>
                <a:cs typeface="Arial"/>
              </a:rPr>
              <a:t>but </a:t>
            </a:r>
            <a:r>
              <a:rPr dirty="0" sz="1600">
                <a:latin typeface="Arial"/>
                <a:cs typeface="Arial"/>
              </a:rPr>
              <a:t>I </a:t>
            </a:r>
            <a:r>
              <a:rPr dirty="0" sz="1600" spc="-5">
                <a:latin typeface="Arial"/>
                <a:cs typeface="Arial"/>
              </a:rPr>
              <a:t>think the point to be take is that </a:t>
            </a:r>
            <a:r>
              <a:rPr dirty="0" sz="1600">
                <a:latin typeface="Arial"/>
                <a:cs typeface="Arial"/>
              </a:rPr>
              <a:t>I </a:t>
            </a:r>
            <a:r>
              <a:rPr dirty="0" sz="1600" spc="-5">
                <a:latin typeface="Arial"/>
                <a:cs typeface="Arial"/>
              </a:rPr>
              <a:t>am not an employee, and not an elected, merely </a:t>
            </a:r>
            <a:r>
              <a:rPr dirty="0" sz="1600">
                <a:latin typeface="Arial"/>
                <a:cs typeface="Arial"/>
              </a:rPr>
              <a:t>a </a:t>
            </a:r>
            <a:r>
              <a:rPr dirty="0" sz="1600" spc="-5">
                <a:latin typeface="Arial"/>
                <a:cs typeface="Arial"/>
              </a:rPr>
              <a:t>local  </a:t>
            </a:r>
            <a:r>
              <a:rPr dirty="0" sz="1600" spc="-5">
                <a:latin typeface="Arial"/>
                <a:cs typeface="Arial"/>
              </a:rPr>
              <a:t>community member. The goal was to get the ball moving as </a:t>
            </a:r>
            <a:r>
              <a:rPr dirty="0" sz="1600">
                <a:latin typeface="Arial"/>
                <a:cs typeface="Arial"/>
              </a:rPr>
              <a:t>I </a:t>
            </a:r>
            <a:r>
              <a:rPr dirty="0" sz="1600" spc="-5">
                <a:latin typeface="Arial"/>
                <a:cs typeface="Arial"/>
              </a:rPr>
              <a:t>to think the student population would  </a:t>
            </a:r>
            <a:r>
              <a:rPr dirty="0" sz="1600" spc="-5">
                <a:latin typeface="Arial"/>
                <a:cs typeface="Arial"/>
              </a:rPr>
              <a:t>be better served with </a:t>
            </a:r>
            <a:r>
              <a:rPr dirty="0" sz="1600">
                <a:latin typeface="Arial"/>
                <a:cs typeface="Arial"/>
              </a:rPr>
              <a:t>a </a:t>
            </a:r>
            <a:r>
              <a:rPr dirty="0" sz="1600" spc="-5">
                <a:latin typeface="Arial"/>
                <a:cs typeface="Arial"/>
              </a:rPr>
              <a:t>real sailing club for all the students.  NJROTC folks can still be</a:t>
            </a:r>
            <a:r>
              <a:rPr dirty="0" sz="1600" spc="-85">
                <a:latin typeface="Arial"/>
                <a:cs typeface="Arial"/>
              </a:rPr>
              <a:t> </a:t>
            </a:r>
            <a:r>
              <a:rPr dirty="0" sz="1600" spc="-5">
                <a:latin typeface="Arial"/>
                <a:cs typeface="Arial"/>
              </a:rPr>
              <a:t>involved.</a:t>
            </a:r>
            <a:endParaRPr sz="1600">
              <a:latin typeface="Arial"/>
              <a:cs typeface="Arial"/>
            </a:endParaRPr>
          </a:p>
          <a:p>
            <a:pPr marL="12700" marR="36195">
              <a:lnSpc>
                <a:spcPts val="1910"/>
              </a:lnSpc>
              <a:spcBef>
                <a:spcPts val="65"/>
              </a:spcBef>
            </a:pPr>
            <a:r>
              <a:rPr dirty="0" sz="1600" spc="-5">
                <a:latin typeface="Arial"/>
                <a:cs typeface="Arial"/>
              </a:rPr>
              <a:t>So </a:t>
            </a:r>
            <a:r>
              <a:rPr dirty="0" sz="1600">
                <a:latin typeface="Arial"/>
                <a:cs typeface="Arial"/>
              </a:rPr>
              <a:t>I </a:t>
            </a:r>
            <a:r>
              <a:rPr dirty="0" sz="1600" spc="-5">
                <a:latin typeface="Arial"/>
                <a:cs typeface="Arial"/>
              </a:rPr>
              <a:t>have to ask, would this be in the scope of the project to purchase many smaller craft and  </a:t>
            </a:r>
            <a:r>
              <a:rPr dirty="0" sz="1600" spc="-5">
                <a:latin typeface="Arial"/>
                <a:cs typeface="Arial"/>
              </a:rPr>
              <a:t>actually institute the sailing club as was promised? That is what </a:t>
            </a:r>
            <a:r>
              <a:rPr dirty="0" sz="1600">
                <a:latin typeface="Arial"/>
                <a:cs typeface="Arial"/>
              </a:rPr>
              <a:t>I </a:t>
            </a:r>
            <a:r>
              <a:rPr dirty="0" sz="1600" spc="-5">
                <a:latin typeface="Arial"/>
                <a:cs typeface="Arial"/>
              </a:rPr>
              <a:t>would like to know. Given that </a:t>
            </a:r>
            <a:r>
              <a:rPr dirty="0" sz="1600">
                <a:latin typeface="Arial"/>
                <a:cs typeface="Arial"/>
              </a:rPr>
              <a:t>I  </a:t>
            </a:r>
            <a:r>
              <a:rPr dirty="0" sz="1600" spc="-5">
                <a:latin typeface="Arial"/>
                <a:cs typeface="Arial"/>
              </a:rPr>
              <a:t>am just </a:t>
            </a:r>
            <a:r>
              <a:rPr dirty="0" sz="1600">
                <a:latin typeface="Arial"/>
                <a:cs typeface="Arial"/>
              </a:rPr>
              <a:t>a </a:t>
            </a:r>
            <a:r>
              <a:rPr dirty="0" sz="1600" spc="-5">
                <a:latin typeface="Arial"/>
                <a:cs typeface="Arial"/>
              </a:rPr>
              <a:t>local citizen it seems to me that </a:t>
            </a:r>
            <a:r>
              <a:rPr dirty="0" sz="1600">
                <a:latin typeface="Arial"/>
                <a:cs typeface="Arial"/>
              </a:rPr>
              <a:t>I </a:t>
            </a:r>
            <a:r>
              <a:rPr dirty="0" sz="1600" spc="-5">
                <a:latin typeface="Arial"/>
                <a:cs typeface="Arial"/>
              </a:rPr>
              <a:t>should put in you contact with an elected who can  </a:t>
            </a:r>
            <a:r>
              <a:rPr dirty="0" sz="1600" spc="-5">
                <a:latin typeface="Arial"/>
                <a:cs typeface="Arial"/>
              </a:rPr>
              <a:t>better discuss this issue as </a:t>
            </a:r>
            <a:r>
              <a:rPr dirty="0" sz="1600">
                <a:latin typeface="Arial"/>
                <a:cs typeface="Arial"/>
              </a:rPr>
              <a:t>a </a:t>
            </a:r>
            <a:r>
              <a:rPr dirty="0" sz="1600" spc="-5">
                <a:latin typeface="Arial"/>
                <a:cs typeface="Arial"/>
              </a:rPr>
              <a:t>member of the school board. If that is ok, </a:t>
            </a:r>
            <a:r>
              <a:rPr dirty="0" sz="1600">
                <a:latin typeface="Arial"/>
                <a:cs typeface="Arial"/>
              </a:rPr>
              <a:t>I </a:t>
            </a:r>
            <a:r>
              <a:rPr dirty="0" sz="1600" spc="-5">
                <a:latin typeface="Arial"/>
                <a:cs typeface="Arial"/>
              </a:rPr>
              <a:t>can ask Director Daily to  </a:t>
            </a:r>
            <a:r>
              <a:rPr dirty="0" sz="1600" spc="-5">
                <a:latin typeface="Arial"/>
                <a:cs typeface="Arial"/>
              </a:rPr>
              <a:t>make contact with you. would that help? The superintendent is an employee, that is who myself  and the director have been discussing this issue of the sailboat and it's uses. Director Jeff Daily is  copied on this reply to you so you will have his email. </a:t>
            </a:r>
            <a:r>
              <a:rPr dirty="0" sz="1600">
                <a:latin typeface="Arial"/>
                <a:cs typeface="Arial"/>
              </a:rPr>
              <a:t>I </a:t>
            </a:r>
            <a:r>
              <a:rPr dirty="0" sz="1600" spc="-5">
                <a:latin typeface="Arial"/>
                <a:cs typeface="Arial"/>
              </a:rPr>
              <a:t>believe he is on leave until at least the end  </a:t>
            </a:r>
            <a:r>
              <a:rPr dirty="0" sz="1600" spc="-5">
                <a:latin typeface="Arial"/>
                <a:cs typeface="Arial"/>
              </a:rPr>
              <a:t>of the week.  </a:t>
            </a:r>
            <a:r>
              <a:rPr dirty="0" sz="1600">
                <a:latin typeface="Arial"/>
                <a:cs typeface="Arial"/>
              </a:rPr>
              <a:t>I </a:t>
            </a:r>
            <a:r>
              <a:rPr dirty="0" sz="1600" spc="-5">
                <a:latin typeface="Arial"/>
                <a:cs typeface="Arial"/>
              </a:rPr>
              <a:t>will also copy Superintendent Tim</a:t>
            </a:r>
            <a:r>
              <a:rPr dirty="0" sz="1600" spc="-85">
                <a:latin typeface="Arial"/>
                <a:cs typeface="Arial"/>
              </a:rPr>
              <a:t> </a:t>
            </a:r>
            <a:r>
              <a:rPr dirty="0" sz="1600" spc="-5">
                <a:latin typeface="Arial"/>
                <a:cs typeface="Arial"/>
              </a:rPr>
              <a:t>Winter</a:t>
            </a:r>
            <a:endParaRPr sz="1600">
              <a:latin typeface="Arial"/>
              <a:cs typeface="Arial"/>
            </a:endParaRPr>
          </a:p>
          <a:p>
            <a:pPr>
              <a:lnSpc>
                <a:spcPct val="100000"/>
              </a:lnSpc>
            </a:pPr>
            <a:endParaRPr sz="1600">
              <a:latin typeface="Times New Roman"/>
              <a:cs typeface="Times New Roman"/>
            </a:endParaRPr>
          </a:p>
          <a:p>
            <a:pPr>
              <a:lnSpc>
                <a:spcPct val="100000"/>
              </a:lnSpc>
              <a:spcBef>
                <a:spcPts val="49"/>
              </a:spcBef>
            </a:pPr>
            <a:endParaRPr sz="1500">
              <a:latin typeface="Times New Roman"/>
              <a:cs typeface="Times New Roman"/>
            </a:endParaRPr>
          </a:p>
          <a:p>
            <a:pPr marL="12700" marR="7964170">
              <a:lnSpc>
                <a:spcPct val="100000"/>
              </a:lnSpc>
            </a:pPr>
            <a:r>
              <a:rPr dirty="0" sz="1600" spc="-5">
                <a:latin typeface="Arial"/>
                <a:cs typeface="Arial"/>
              </a:rPr>
              <a:t>Sincerely,  </a:t>
            </a:r>
            <a:r>
              <a:rPr dirty="0" sz="1600">
                <a:latin typeface="Arial"/>
                <a:cs typeface="Arial"/>
              </a:rPr>
              <a:t>David</a:t>
            </a:r>
            <a:endParaRPr sz="1600">
              <a:latin typeface="Arial"/>
              <a:cs typeface="Arial"/>
            </a:endParaRPr>
          </a:p>
        </p:txBody>
      </p:sp>
      <p:sp>
        <p:nvSpPr>
          <p:cNvPr id="4" name="object 4"/>
          <p:cNvSpPr txBox="1">
            <a:spLocks noGrp="1"/>
          </p:cNvSpPr>
          <p:nvPr>
            <p:ph type="title"/>
          </p:nvPr>
        </p:nvSpPr>
        <p:spPr>
          <a:prstGeom prst="rect"/>
        </p:spPr>
        <p:txBody>
          <a:bodyPr wrap="square" lIns="0" tIns="48196" rIns="0" bIns="0" rtlCol="0" vert="horz">
            <a:spAutoFit/>
          </a:bodyPr>
          <a:lstStyle/>
          <a:p>
            <a:pPr algn="ctr" marL="306070">
              <a:lnSpc>
                <a:spcPct val="100000"/>
              </a:lnSpc>
            </a:pPr>
            <a:r>
              <a:rPr dirty="0" spc="-5">
                <a:latin typeface="Arial"/>
                <a:cs typeface="Arial"/>
              </a:rPr>
              <a:t>My </a:t>
            </a:r>
            <a:r>
              <a:rPr dirty="0">
                <a:latin typeface="Arial"/>
                <a:cs typeface="Arial"/>
              </a:rPr>
              <a:t>Inquiry </a:t>
            </a:r>
            <a:r>
              <a:rPr dirty="0">
                <a:latin typeface="Arial"/>
                <a:cs typeface="Arial"/>
                <a:hlinkClick r:id="rId3"/>
              </a:rPr>
              <a:t>To </a:t>
            </a:r>
            <a:r>
              <a:rPr dirty="0">
                <a:hlinkClick r:id="rId3"/>
              </a:rPr>
              <a:t>Washington </a:t>
            </a:r>
            <a:r>
              <a:rPr dirty="0" spc="-5">
                <a:hlinkClick r:id="rId3"/>
              </a:rPr>
              <a:t>State</a:t>
            </a:r>
            <a:r>
              <a:rPr dirty="0" spc="-5"/>
              <a:t> Department </a:t>
            </a:r>
            <a:r>
              <a:rPr dirty="0"/>
              <a:t>of</a:t>
            </a:r>
            <a:r>
              <a:rPr dirty="0" spc="30"/>
              <a:t> </a:t>
            </a:r>
            <a:r>
              <a:rPr dirty="0" spc="-5"/>
              <a:t>Commerce</a:t>
            </a:r>
          </a:p>
          <a:p>
            <a:pPr algn="ctr" marL="306070">
              <a:lnSpc>
                <a:spcPct val="100000"/>
              </a:lnSpc>
            </a:pPr>
            <a:r>
              <a:rPr dirty="0">
                <a:latin typeface="Arial"/>
                <a:cs typeface="Arial"/>
              </a:rPr>
              <a:t>Regarding </a:t>
            </a:r>
            <a:r>
              <a:rPr dirty="0"/>
              <a:t>Lively Grant</a:t>
            </a:r>
            <a:r>
              <a:rPr dirty="0" spc="-105"/>
              <a:t> </a:t>
            </a:r>
            <a:r>
              <a:rPr dirty="0"/>
              <a:t>Changes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2921000" y="730504"/>
            <a:ext cx="4215130" cy="610235"/>
          </a:xfrm>
          <a:prstGeom prst="rect"/>
        </p:spPr>
        <p:txBody>
          <a:bodyPr wrap="square" lIns="0" tIns="0" rIns="0" bIns="0" rtlCol="0" vert="horz">
            <a:spAutoFit/>
          </a:bodyPr>
          <a:lstStyle/>
          <a:p>
            <a:pPr marL="12700">
              <a:lnSpc>
                <a:spcPct val="100000"/>
              </a:lnSpc>
            </a:pPr>
            <a:r>
              <a:rPr dirty="0" sz="3950">
                <a:latin typeface="Arial"/>
                <a:cs typeface="Arial"/>
              </a:rPr>
              <a:t>Lively Saga</a:t>
            </a:r>
            <a:r>
              <a:rPr dirty="0" sz="3950" spc="-80">
                <a:latin typeface="Arial"/>
                <a:cs typeface="Arial"/>
              </a:rPr>
              <a:t> </a:t>
            </a:r>
            <a:r>
              <a:rPr dirty="0" sz="3950">
                <a:latin typeface="Arial"/>
                <a:cs typeface="Arial"/>
              </a:rPr>
              <a:t>Cont.</a:t>
            </a:r>
            <a:endParaRPr sz="3950">
              <a:latin typeface="Arial"/>
              <a:cs typeface="Arial"/>
            </a:endParaRPr>
          </a:p>
        </p:txBody>
      </p:sp>
      <p:sp>
        <p:nvSpPr>
          <p:cNvPr id="4" name="object 4"/>
          <p:cNvSpPr txBox="1"/>
          <p:nvPr/>
        </p:nvSpPr>
        <p:spPr>
          <a:xfrm>
            <a:off x="591342" y="1808365"/>
            <a:ext cx="8234680" cy="5121910"/>
          </a:xfrm>
          <a:prstGeom prst="rect">
            <a:avLst/>
          </a:prstGeom>
        </p:spPr>
        <p:txBody>
          <a:bodyPr wrap="square" lIns="0" tIns="0" rIns="0" bIns="0" rtlCol="0" vert="horz">
            <a:spAutoFit/>
          </a:bodyPr>
          <a:lstStyle/>
          <a:p>
            <a:pPr marL="12700" marR="31750">
              <a:lnSpc>
                <a:spcPct val="100899"/>
              </a:lnSpc>
            </a:pPr>
            <a:r>
              <a:rPr dirty="0" sz="1750">
                <a:latin typeface="Arial"/>
                <a:cs typeface="Arial"/>
              </a:rPr>
              <a:t>The Board Member asked what the cost of this boat was given the rigging, sails,  motor, paint, etc. They said they had no idea but say most of it is donated or at  cost since several community members "support" the boat as boating instructors,  etc. It must be hauled out </a:t>
            </a:r>
            <a:r>
              <a:rPr dirty="0" sz="1750" spc="5">
                <a:latin typeface="Arial"/>
                <a:cs typeface="Arial"/>
              </a:rPr>
              <a:t>the </a:t>
            </a:r>
            <a:r>
              <a:rPr dirty="0" sz="1750">
                <a:latin typeface="Arial"/>
                <a:cs typeface="Arial"/>
              </a:rPr>
              <a:t>water regularly for hull maintenance. Port Orchard  </a:t>
            </a:r>
            <a:r>
              <a:rPr dirty="0" sz="1750">
                <a:latin typeface="Arial"/>
                <a:cs typeface="Arial"/>
              </a:rPr>
              <a:t>has no </a:t>
            </a:r>
            <a:r>
              <a:rPr dirty="0" sz="1750" spc="-5">
                <a:latin typeface="Arial"/>
                <a:cs typeface="Arial"/>
              </a:rPr>
              <a:t>equipment large </a:t>
            </a:r>
            <a:r>
              <a:rPr dirty="0" sz="1750">
                <a:latin typeface="Arial"/>
                <a:cs typeface="Arial"/>
              </a:rPr>
              <a:t>enough to do this so the Lively must sailed to a distant  </a:t>
            </a:r>
            <a:r>
              <a:rPr dirty="0" sz="1750">
                <a:latin typeface="Arial"/>
                <a:cs typeface="Arial"/>
              </a:rPr>
              <a:t>location to do this.It costs the District about $5K (reduced price) to </a:t>
            </a:r>
            <a:r>
              <a:rPr dirty="0" sz="1750" spc="5">
                <a:latin typeface="Arial"/>
                <a:cs typeface="Arial"/>
              </a:rPr>
              <a:t>take </a:t>
            </a:r>
            <a:r>
              <a:rPr dirty="0" sz="1750">
                <a:latin typeface="Arial"/>
                <a:cs typeface="Arial"/>
              </a:rPr>
              <a:t>the Lively  </a:t>
            </a:r>
            <a:r>
              <a:rPr dirty="0" sz="1750">
                <a:latin typeface="Arial"/>
                <a:cs typeface="Arial"/>
              </a:rPr>
              <a:t>out of </a:t>
            </a:r>
            <a:r>
              <a:rPr dirty="0" sz="1750" spc="5">
                <a:latin typeface="Arial"/>
                <a:cs typeface="Arial"/>
              </a:rPr>
              <a:t>the </a:t>
            </a:r>
            <a:r>
              <a:rPr dirty="0" sz="1750">
                <a:latin typeface="Arial"/>
                <a:cs typeface="Arial"/>
              </a:rPr>
              <a:t>water. They call this Dry-Docking. Any other work costs are in addition  </a:t>
            </a:r>
            <a:r>
              <a:rPr dirty="0" sz="1750">
                <a:latin typeface="Arial"/>
                <a:cs typeface="Arial"/>
              </a:rPr>
              <a:t>to the docking costs. The Board </a:t>
            </a:r>
            <a:r>
              <a:rPr dirty="0" sz="1750" spc="5">
                <a:latin typeface="Arial"/>
                <a:cs typeface="Arial"/>
              </a:rPr>
              <a:t>Member </a:t>
            </a:r>
            <a:r>
              <a:rPr dirty="0" sz="1750">
                <a:latin typeface="Arial"/>
                <a:cs typeface="Arial"/>
              </a:rPr>
              <a:t>then asked how many ‘OTHER’ </a:t>
            </a:r>
            <a:r>
              <a:rPr dirty="0" sz="1750" spc="5">
                <a:latin typeface="Arial"/>
                <a:cs typeface="Arial"/>
              </a:rPr>
              <a:t>SKSD  </a:t>
            </a:r>
            <a:r>
              <a:rPr dirty="0" sz="1750">
                <a:latin typeface="Arial"/>
                <a:cs typeface="Arial"/>
              </a:rPr>
              <a:t>Kids get to use the Lively besides </a:t>
            </a:r>
            <a:r>
              <a:rPr dirty="0" sz="1750" spc="5">
                <a:latin typeface="Arial"/>
                <a:cs typeface="Arial"/>
              </a:rPr>
              <a:t>the NJROTC </a:t>
            </a:r>
            <a:r>
              <a:rPr dirty="0" sz="1750">
                <a:latin typeface="Arial"/>
                <a:cs typeface="Arial"/>
              </a:rPr>
              <a:t>Cadets. The answer was “NO  </a:t>
            </a:r>
            <a:r>
              <a:rPr dirty="0" sz="1750" spc="5">
                <a:latin typeface="Arial"/>
                <a:cs typeface="Arial"/>
              </a:rPr>
              <a:t>OTHERS” </a:t>
            </a:r>
            <a:r>
              <a:rPr dirty="0" sz="1750">
                <a:latin typeface="Arial"/>
                <a:cs typeface="Arial"/>
              </a:rPr>
              <a:t>since SKSD has no </a:t>
            </a:r>
            <a:r>
              <a:rPr dirty="0" sz="1750" spc="-5">
                <a:latin typeface="Arial"/>
                <a:cs typeface="Arial"/>
              </a:rPr>
              <a:t>sailing club, </a:t>
            </a:r>
            <a:r>
              <a:rPr dirty="0" sz="1750">
                <a:latin typeface="Arial"/>
                <a:cs typeface="Arial"/>
              </a:rPr>
              <a:t>So, the Lively  </a:t>
            </a:r>
            <a:r>
              <a:rPr dirty="0" sz="1750" spc="5">
                <a:latin typeface="Arial"/>
                <a:cs typeface="Arial"/>
              </a:rPr>
              <a:t>Is </a:t>
            </a:r>
            <a:r>
              <a:rPr dirty="0" sz="1750">
                <a:latin typeface="Arial"/>
                <a:cs typeface="Arial"/>
              </a:rPr>
              <a:t>expensive</a:t>
            </a:r>
            <a:r>
              <a:rPr dirty="0" sz="1750" spc="80">
                <a:latin typeface="Arial"/>
                <a:cs typeface="Arial"/>
              </a:rPr>
              <a:t> </a:t>
            </a:r>
            <a:r>
              <a:rPr dirty="0" sz="1750">
                <a:latin typeface="Arial"/>
                <a:cs typeface="Arial"/>
              </a:rPr>
              <a:t>toy</a:t>
            </a:r>
            <a:endParaRPr sz="1750">
              <a:latin typeface="Arial"/>
              <a:cs typeface="Arial"/>
            </a:endParaRPr>
          </a:p>
          <a:p>
            <a:pPr marL="12700" marR="108585">
              <a:lnSpc>
                <a:spcPts val="2120"/>
              </a:lnSpc>
              <a:spcBef>
                <a:spcPts val="65"/>
              </a:spcBef>
            </a:pPr>
            <a:r>
              <a:rPr dirty="0" sz="1750">
                <a:latin typeface="Arial"/>
                <a:cs typeface="Arial"/>
              </a:rPr>
              <a:t>used by a privileged few to teach teamwork and recruit more </a:t>
            </a:r>
            <a:r>
              <a:rPr dirty="0" sz="1750" spc="5">
                <a:latin typeface="Arial"/>
                <a:cs typeface="Arial"/>
              </a:rPr>
              <a:t>NJROTC </a:t>
            </a:r>
            <a:r>
              <a:rPr dirty="0" sz="1750">
                <a:latin typeface="Arial"/>
                <a:cs typeface="Arial"/>
              </a:rPr>
              <a:t>Student  </a:t>
            </a:r>
            <a:r>
              <a:rPr dirty="0" sz="1750">
                <a:latin typeface="Arial"/>
                <a:cs typeface="Arial"/>
              </a:rPr>
              <a:t>Cadets. There are currently about 40 Cadets. </a:t>
            </a:r>
            <a:r>
              <a:rPr dirty="0" sz="1750" spc="5">
                <a:latin typeface="Arial"/>
                <a:cs typeface="Arial"/>
              </a:rPr>
              <a:t>Of the </a:t>
            </a:r>
            <a:r>
              <a:rPr dirty="0" sz="1750">
                <a:latin typeface="Arial"/>
                <a:cs typeface="Arial"/>
              </a:rPr>
              <a:t>approximate </a:t>
            </a:r>
            <a:r>
              <a:rPr dirty="0" sz="1750" spc="5">
                <a:latin typeface="Arial"/>
                <a:cs typeface="Arial"/>
              </a:rPr>
              <a:t>9,975 </a:t>
            </a:r>
            <a:r>
              <a:rPr dirty="0" sz="1750">
                <a:latin typeface="Arial"/>
                <a:cs typeface="Arial"/>
              </a:rPr>
              <a:t>students  </a:t>
            </a:r>
            <a:r>
              <a:rPr dirty="0" sz="1750" spc="-5">
                <a:latin typeface="Arial"/>
                <a:cs typeface="Arial"/>
              </a:rPr>
              <a:t>attending </a:t>
            </a:r>
            <a:r>
              <a:rPr dirty="0" sz="1750" spc="5">
                <a:latin typeface="Arial"/>
                <a:cs typeface="Arial"/>
              </a:rPr>
              <a:t>SKSD </a:t>
            </a:r>
            <a:r>
              <a:rPr dirty="0" sz="1750">
                <a:latin typeface="Arial"/>
                <a:cs typeface="Arial"/>
              </a:rPr>
              <a:t>Schools, 40 NJROTC cadets notably only represents 0.4% of  </a:t>
            </a:r>
            <a:r>
              <a:rPr dirty="0" sz="1750">
                <a:latin typeface="Arial"/>
                <a:cs typeface="Arial"/>
              </a:rPr>
              <a:t>SKSD </a:t>
            </a:r>
            <a:r>
              <a:rPr dirty="0" sz="1750" spc="-5">
                <a:latin typeface="Arial"/>
                <a:cs typeface="Arial"/>
              </a:rPr>
              <a:t>entire </a:t>
            </a:r>
            <a:r>
              <a:rPr dirty="0" sz="1750">
                <a:latin typeface="Arial"/>
                <a:cs typeface="Arial"/>
              </a:rPr>
              <a:t>student </a:t>
            </a:r>
            <a:r>
              <a:rPr dirty="0" sz="1750" spc="-5">
                <a:latin typeface="Arial"/>
                <a:cs typeface="Arial"/>
              </a:rPr>
              <a:t>population. </a:t>
            </a:r>
            <a:r>
              <a:rPr dirty="0" sz="1750">
                <a:latin typeface="Arial"/>
                <a:cs typeface="Arial"/>
              </a:rPr>
              <a:t>Please tell us how this is an </a:t>
            </a:r>
            <a:r>
              <a:rPr dirty="0" sz="1750" spc="-5">
                <a:latin typeface="Arial"/>
                <a:cs typeface="Arial"/>
              </a:rPr>
              <a:t>‘inclusive’ </a:t>
            </a:r>
            <a:r>
              <a:rPr dirty="0" sz="1750">
                <a:latin typeface="Arial"/>
                <a:cs typeface="Arial"/>
              </a:rPr>
              <a:t>use of the  </a:t>
            </a:r>
            <a:r>
              <a:rPr dirty="0" sz="1750">
                <a:latin typeface="Arial"/>
                <a:cs typeface="Arial"/>
              </a:rPr>
              <a:t>Lively.</a:t>
            </a:r>
            <a:endParaRPr sz="1750">
              <a:latin typeface="Arial"/>
              <a:cs typeface="Arial"/>
            </a:endParaRPr>
          </a:p>
          <a:p>
            <a:pPr>
              <a:lnSpc>
                <a:spcPct val="100000"/>
              </a:lnSpc>
              <a:spcBef>
                <a:spcPts val="31"/>
              </a:spcBef>
            </a:pPr>
            <a:endParaRPr sz="1750">
              <a:latin typeface="Times New Roman"/>
              <a:cs typeface="Times New Roman"/>
            </a:endParaRPr>
          </a:p>
          <a:p>
            <a:pPr marL="12700" marR="5080">
              <a:lnSpc>
                <a:spcPct val="100899"/>
              </a:lnSpc>
            </a:pPr>
            <a:r>
              <a:rPr dirty="0" sz="1750">
                <a:latin typeface="Arial"/>
                <a:cs typeface="Arial"/>
              </a:rPr>
              <a:t>The board member and Superintendent said thanks for the tour and then left. </a:t>
            </a:r>
            <a:r>
              <a:rPr dirty="0" sz="1750" spc="5">
                <a:latin typeface="Arial"/>
                <a:cs typeface="Arial"/>
              </a:rPr>
              <a:t>AND  </a:t>
            </a:r>
            <a:r>
              <a:rPr dirty="0" sz="1750">
                <a:latin typeface="Arial"/>
                <a:cs typeface="Arial"/>
              </a:rPr>
              <a:t>the Board Member and the District Superintendent were not very happy as they  </a:t>
            </a:r>
            <a:r>
              <a:rPr dirty="0" sz="1750">
                <a:latin typeface="Arial"/>
                <a:cs typeface="Arial"/>
              </a:rPr>
              <a:t>each drove away..  But this is far from the end of this</a:t>
            </a:r>
            <a:r>
              <a:rPr dirty="0" sz="1750" spc="125">
                <a:latin typeface="Arial"/>
                <a:cs typeface="Arial"/>
              </a:rPr>
              <a:t> </a:t>
            </a:r>
            <a:r>
              <a:rPr dirty="0" sz="1750">
                <a:latin typeface="Arial"/>
                <a:cs typeface="Arial"/>
              </a:rPr>
              <a:t>story.</a:t>
            </a:r>
            <a:endParaRPr sz="175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4653" y="5589966"/>
            <a:ext cx="8352155" cy="270510"/>
          </a:xfrm>
          <a:custGeom>
            <a:avLst/>
            <a:gdLst/>
            <a:ahLst/>
            <a:cxnLst/>
            <a:rect l="l" t="t" r="r" b="b"/>
            <a:pathLst>
              <a:path w="8352155" h="270510">
                <a:moveTo>
                  <a:pt x="8351667" y="135228"/>
                </a:moveTo>
                <a:lnTo>
                  <a:pt x="8346355" y="84284"/>
                </a:lnTo>
                <a:lnTo>
                  <a:pt x="8330418" y="37741"/>
                </a:lnTo>
                <a:lnTo>
                  <a:pt x="8303857" y="0"/>
                </a:lnTo>
                <a:lnTo>
                  <a:pt x="47810" y="0"/>
                </a:lnTo>
                <a:lnTo>
                  <a:pt x="21249" y="37741"/>
                </a:lnTo>
                <a:lnTo>
                  <a:pt x="5312" y="84284"/>
                </a:lnTo>
                <a:lnTo>
                  <a:pt x="0" y="135228"/>
                </a:lnTo>
                <a:lnTo>
                  <a:pt x="5312" y="186172"/>
                </a:lnTo>
                <a:lnTo>
                  <a:pt x="21249" y="232715"/>
                </a:lnTo>
                <a:lnTo>
                  <a:pt x="47810" y="270456"/>
                </a:lnTo>
                <a:lnTo>
                  <a:pt x="8303857" y="270456"/>
                </a:lnTo>
                <a:lnTo>
                  <a:pt x="8330418" y="232715"/>
                </a:lnTo>
                <a:lnTo>
                  <a:pt x="8346355" y="186172"/>
                </a:lnTo>
                <a:lnTo>
                  <a:pt x="8351667" y="135228"/>
                </a:lnTo>
                <a:close/>
              </a:path>
            </a:pathLst>
          </a:custGeom>
          <a:solidFill>
            <a:srgbClr val="FFFF00"/>
          </a:solidFill>
        </p:spPr>
        <p:txBody>
          <a:bodyPr wrap="square" lIns="0" tIns="0" rIns="0" bIns="0" rtlCol="0"/>
          <a:lstStyle/>
          <a:p/>
        </p:txBody>
      </p:sp>
      <p:sp>
        <p:nvSpPr>
          <p:cNvPr id="3" name="object 3"/>
          <p:cNvSpPr/>
          <p:nvPr/>
        </p:nvSpPr>
        <p:spPr>
          <a:xfrm>
            <a:off x="814653" y="5307644"/>
            <a:ext cx="8213090" cy="270510"/>
          </a:xfrm>
          <a:custGeom>
            <a:avLst/>
            <a:gdLst/>
            <a:ahLst/>
            <a:cxnLst/>
            <a:rect l="l" t="t" r="r" b="b"/>
            <a:pathLst>
              <a:path w="8213090" h="270510">
                <a:moveTo>
                  <a:pt x="8212566" y="135229"/>
                </a:moveTo>
                <a:lnTo>
                  <a:pt x="8207254" y="84285"/>
                </a:lnTo>
                <a:lnTo>
                  <a:pt x="8191317" y="37741"/>
                </a:lnTo>
                <a:lnTo>
                  <a:pt x="8164756" y="0"/>
                </a:lnTo>
                <a:lnTo>
                  <a:pt x="47810" y="0"/>
                </a:lnTo>
                <a:lnTo>
                  <a:pt x="21249" y="37741"/>
                </a:lnTo>
                <a:lnTo>
                  <a:pt x="5312" y="84285"/>
                </a:lnTo>
                <a:lnTo>
                  <a:pt x="0" y="135229"/>
                </a:lnTo>
                <a:lnTo>
                  <a:pt x="5312" y="186173"/>
                </a:lnTo>
                <a:lnTo>
                  <a:pt x="21249" y="232716"/>
                </a:lnTo>
                <a:lnTo>
                  <a:pt x="47810" y="270457"/>
                </a:lnTo>
                <a:lnTo>
                  <a:pt x="8164756" y="270457"/>
                </a:lnTo>
                <a:lnTo>
                  <a:pt x="8191317" y="232716"/>
                </a:lnTo>
                <a:lnTo>
                  <a:pt x="8207254" y="186173"/>
                </a:lnTo>
                <a:lnTo>
                  <a:pt x="8212566" y="135229"/>
                </a:lnTo>
                <a:close/>
              </a:path>
            </a:pathLst>
          </a:custGeom>
          <a:solidFill>
            <a:srgbClr val="FFFF00"/>
          </a:solidFill>
        </p:spPr>
        <p:txBody>
          <a:bodyPr wrap="square" lIns="0" tIns="0" rIns="0" bIns="0" rtlCol="0"/>
          <a:lstStyle/>
          <a:p/>
        </p:txBody>
      </p:sp>
      <p:sp>
        <p:nvSpPr>
          <p:cNvPr id="4" name="object 4"/>
          <p:cNvSpPr/>
          <p:nvPr/>
        </p:nvSpPr>
        <p:spPr>
          <a:xfrm>
            <a:off x="7851293" y="5063499"/>
            <a:ext cx="1089660" cy="270510"/>
          </a:xfrm>
          <a:custGeom>
            <a:avLst/>
            <a:gdLst/>
            <a:ahLst/>
            <a:cxnLst/>
            <a:rect l="l" t="t" r="r" b="b"/>
            <a:pathLst>
              <a:path w="1089659" h="270510">
                <a:moveTo>
                  <a:pt x="1089603" y="135229"/>
                </a:moveTo>
                <a:lnTo>
                  <a:pt x="1084291" y="84285"/>
                </a:lnTo>
                <a:lnTo>
                  <a:pt x="1068354" y="37741"/>
                </a:lnTo>
                <a:lnTo>
                  <a:pt x="1041792" y="0"/>
                </a:lnTo>
                <a:lnTo>
                  <a:pt x="47810" y="0"/>
                </a:lnTo>
                <a:lnTo>
                  <a:pt x="21249" y="37741"/>
                </a:lnTo>
                <a:lnTo>
                  <a:pt x="5312" y="84285"/>
                </a:lnTo>
                <a:lnTo>
                  <a:pt x="0" y="135229"/>
                </a:lnTo>
                <a:lnTo>
                  <a:pt x="5312" y="186173"/>
                </a:lnTo>
                <a:lnTo>
                  <a:pt x="21249" y="232716"/>
                </a:lnTo>
                <a:lnTo>
                  <a:pt x="47810" y="270457"/>
                </a:lnTo>
                <a:lnTo>
                  <a:pt x="1041792" y="270457"/>
                </a:lnTo>
                <a:lnTo>
                  <a:pt x="1068354" y="232716"/>
                </a:lnTo>
                <a:lnTo>
                  <a:pt x="1084291" y="186173"/>
                </a:lnTo>
                <a:lnTo>
                  <a:pt x="1089603" y="135229"/>
                </a:lnTo>
                <a:close/>
              </a:path>
            </a:pathLst>
          </a:custGeom>
          <a:solidFill>
            <a:srgbClr val="FFFF00"/>
          </a:solidFill>
        </p:spPr>
        <p:txBody>
          <a:bodyPr wrap="square" lIns="0" tIns="0" rIns="0" bIns="0" rtlCol="0"/>
          <a:lstStyle/>
          <a:p/>
        </p:txBody>
      </p:sp>
      <p:sp>
        <p:nvSpPr>
          <p:cNvPr id="5" name="object 5"/>
          <p:cNvSpPr/>
          <p:nvPr/>
        </p:nvSpPr>
        <p:spPr>
          <a:xfrm>
            <a:off x="6227699" y="3589392"/>
            <a:ext cx="3208020" cy="297180"/>
          </a:xfrm>
          <a:custGeom>
            <a:avLst/>
            <a:gdLst/>
            <a:ahLst/>
            <a:cxnLst/>
            <a:rect l="l" t="t" r="r" b="b"/>
            <a:pathLst>
              <a:path w="3208020" h="297179">
                <a:moveTo>
                  <a:pt x="3207487" y="172794"/>
                </a:moveTo>
                <a:lnTo>
                  <a:pt x="3207487" y="124269"/>
                </a:lnTo>
                <a:lnTo>
                  <a:pt x="3198914" y="77265"/>
                </a:lnTo>
                <a:lnTo>
                  <a:pt x="3181767" y="34827"/>
                </a:lnTo>
                <a:lnTo>
                  <a:pt x="3156046" y="0"/>
                </a:lnTo>
                <a:lnTo>
                  <a:pt x="51442" y="0"/>
                </a:lnTo>
                <a:lnTo>
                  <a:pt x="25721" y="34827"/>
                </a:lnTo>
                <a:lnTo>
                  <a:pt x="8573" y="77265"/>
                </a:lnTo>
                <a:lnTo>
                  <a:pt x="0" y="124269"/>
                </a:lnTo>
                <a:lnTo>
                  <a:pt x="0" y="172794"/>
                </a:lnTo>
                <a:lnTo>
                  <a:pt x="8573" y="219798"/>
                </a:lnTo>
                <a:lnTo>
                  <a:pt x="25721" y="262235"/>
                </a:lnTo>
                <a:lnTo>
                  <a:pt x="51442" y="297063"/>
                </a:lnTo>
                <a:lnTo>
                  <a:pt x="3156046" y="297063"/>
                </a:lnTo>
                <a:lnTo>
                  <a:pt x="3181767" y="262235"/>
                </a:lnTo>
                <a:lnTo>
                  <a:pt x="3198914" y="219798"/>
                </a:lnTo>
                <a:lnTo>
                  <a:pt x="3207487" y="172794"/>
                </a:lnTo>
                <a:close/>
              </a:path>
            </a:pathLst>
          </a:custGeom>
          <a:solidFill>
            <a:srgbClr val="FFFF00"/>
          </a:solidFill>
        </p:spPr>
        <p:txBody>
          <a:bodyPr wrap="square" lIns="0" tIns="0" rIns="0" bIns="0" rtlCol="0"/>
          <a:lstStyle/>
          <a:p/>
        </p:txBody>
      </p:sp>
      <p:sp>
        <p:nvSpPr>
          <p:cNvPr id="6" name="object 6"/>
          <p:cNvSpPr/>
          <p:nvPr/>
        </p:nvSpPr>
        <p:spPr>
          <a:xfrm>
            <a:off x="811022" y="4565971"/>
            <a:ext cx="5523230" cy="297180"/>
          </a:xfrm>
          <a:custGeom>
            <a:avLst/>
            <a:gdLst/>
            <a:ahLst/>
            <a:cxnLst/>
            <a:rect l="l" t="t" r="r" b="b"/>
            <a:pathLst>
              <a:path w="5523230" h="297179">
                <a:moveTo>
                  <a:pt x="5523117" y="172794"/>
                </a:moveTo>
                <a:lnTo>
                  <a:pt x="5523117" y="124268"/>
                </a:lnTo>
                <a:lnTo>
                  <a:pt x="5514544" y="77265"/>
                </a:lnTo>
                <a:lnTo>
                  <a:pt x="5497396" y="34827"/>
                </a:lnTo>
                <a:lnTo>
                  <a:pt x="5471675" y="0"/>
                </a:lnTo>
                <a:lnTo>
                  <a:pt x="51442" y="0"/>
                </a:lnTo>
                <a:lnTo>
                  <a:pt x="25721" y="34827"/>
                </a:lnTo>
                <a:lnTo>
                  <a:pt x="8573" y="77265"/>
                </a:lnTo>
                <a:lnTo>
                  <a:pt x="0" y="124268"/>
                </a:lnTo>
                <a:lnTo>
                  <a:pt x="0" y="172794"/>
                </a:lnTo>
                <a:lnTo>
                  <a:pt x="8573" y="219797"/>
                </a:lnTo>
                <a:lnTo>
                  <a:pt x="25721" y="262235"/>
                </a:lnTo>
                <a:lnTo>
                  <a:pt x="51442" y="297063"/>
                </a:lnTo>
                <a:lnTo>
                  <a:pt x="5471675" y="297063"/>
                </a:lnTo>
                <a:lnTo>
                  <a:pt x="5497396" y="262235"/>
                </a:lnTo>
                <a:lnTo>
                  <a:pt x="5514544" y="219797"/>
                </a:lnTo>
                <a:lnTo>
                  <a:pt x="5523117" y="172794"/>
                </a:lnTo>
                <a:close/>
              </a:path>
            </a:pathLst>
          </a:custGeom>
          <a:solidFill>
            <a:srgbClr val="FFFF00"/>
          </a:solidFill>
        </p:spPr>
        <p:txBody>
          <a:bodyPr wrap="square" lIns="0" tIns="0" rIns="0" bIns="0" rtlCol="0"/>
          <a:lstStyle/>
          <a:p/>
        </p:txBody>
      </p:sp>
      <p:sp>
        <p:nvSpPr>
          <p:cNvPr id="7" name="object 7"/>
          <p:cNvSpPr/>
          <p:nvPr/>
        </p:nvSpPr>
        <p:spPr>
          <a:xfrm>
            <a:off x="811022" y="4321826"/>
            <a:ext cx="8472170" cy="297180"/>
          </a:xfrm>
          <a:custGeom>
            <a:avLst/>
            <a:gdLst/>
            <a:ahLst/>
            <a:cxnLst/>
            <a:rect l="l" t="t" r="r" b="b"/>
            <a:pathLst>
              <a:path w="8472170" h="297179">
                <a:moveTo>
                  <a:pt x="8471891" y="172794"/>
                </a:moveTo>
                <a:lnTo>
                  <a:pt x="8471891" y="124268"/>
                </a:lnTo>
                <a:lnTo>
                  <a:pt x="8463318" y="77265"/>
                </a:lnTo>
                <a:lnTo>
                  <a:pt x="8446171" y="34827"/>
                </a:lnTo>
                <a:lnTo>
                  <a:pt x="8420450" y="0"/>
                </a:lnTo>
                <a:lnTo>
                  <a:pt x="51442" y="0"/>
                </a:lnTo>
                <a:lnTo>
                  <a:pt x="25721" y="34827"/>
                </a:lnTo>
                <a:lnTo>
                  <a:pt x="8573" y="77265"/>
                </a:lnTo>
                <a:lnTo>
                  <a:pt x="0" y="124268"/>
                </a:lnTo>
                <a:lnTo>
                  <a:pt x="0" y="172794"/>
                </a:lnTo>
                <a:lnTo>
                  <a:pt x="8573" y="219797"/>
                </a:lnTo>
                <a:lnTo>
                  <a:pt x="25721" y="262235"/>
                </a:lnTo>
                <a:lnTo>
                  <a:pt x="51442" y="297063"/>
                </a:lnTo>
                <a:lnTo>
                  <a:pt x="8420450" y="297063"/>
                </a:lnTo>
                <a:lnTo>
                  <a:pt x="8446171" y="262235"/>
                </a:lnTo>
                <a:lnTo>
                  <a:pt x="8463318" y="219797"/>
                </a:lnTo>
                <a:lnTo>
                  <a:pt x="8471891" y="172794"/>
                </a:lnTo>
                <a:close/>
              </a:path>
            </a:pathLst>
          </a:custGeom>
          <a:solidFill>
            <a:srgbClr val="FFFF00"/>
          </a:solidFill>
        </p:spPr>
        <p:txBody>
          <a:bodyPr wrap="square" lIns="0" tIns="0" rIns="0" bIns="0" rtlCol="0"/>
          <a:lstStyle/>
          <a:p/>
        </p:txBody>
      </p:sp>
      <p:sp>
        <p:nvSpPr>
          <p:cNvPr id="8" name="object 8"/>
          <p:cNvSpPr/>
          <p:nvPr/>
        </p:nvSpPr>
        <p:spPr>
          <a:xfrm>
            <a:off x="811022" y="4077681"/>
            <a:ext cx="8548370" cy="297180"/>
          </a:xfrm>
          <a:custGeom>
            <a:avLst/>
            <a:gdLst/>
            <a:ahLst/>
            <a:cxnLst/>
            <a:rect l="l" t="t" r="r" b="b"/>
            <a:pathLst>
              <a:path w="8548370" h="297179">
                <a:moveTo>
                  <a:pt x="8548256" y="172794"/>
                </a:moveTo>
                <a:lnTo>
                  <a:pt x="8548256" y="124268"/>
                </a:lnTo>
                <a:lnTo>
                  <a:pt x="8539683" y="77265"/>
                </a:lnTo>
                <a:lnTo>
                  <a:pt x="8522536" y="34827"/>
                </a:lnTo>
                <a:lnTo>
                  <a:pt x="8496815" y="0"/>
                </a:lnTo>
                <a:lnTo>
                  <a:pt x="51442" y="0"/>
                </a:lnTo>
                <a:lnTo>
                  <a:pt x="25721" y="34827"/>
                </a:lnTo>
                <a:lnTo>
                  <a:pt x="8573" y="77265"/>
                </a:lnTo>
                <a:lnTo>
                  <a:pt x="0" y="124268"/>
                </a:lnTo>
                <a:lnTo>
                  <a:pt x="0" y="172794"/>
                </a:lnTo>
                <a:lnTo>
                  <a:pt x="8573" y="219797"/>
                </a:lnTo>
                <a:lnTo>
                  <a:pt x="25721" y="262235"/>
                </a:lnTo>
                <a:lnTo>
                  <a:pt x="51442" y="297063"/>
                </a:lnTo>
                <a:lnTo>
                  <a:pt x="8496815" y="297063"/>
                </a:lnTo>
                <a:lnTo>
                  <a:pt x="8522536" y="262235"/>
                </a:lnTo>
                <a:lnTo>
                  <a:pt x="8539683" y="219797"/>
                </a:lnTo>
                <a:lnTo>
                  <a:pt x="8548256" y="172794"/>
                </a:lnTo>
                <a:close/>
              </a:path>
            </a:pathLst>
          </a:custGeom>
          <a:solidFill>
            <a:srgbClr val="FFFF00"/>
          </a:solidFill>
        </p:spPr>
        <p:txBody>
          <a:bodyPr wrap="square" lIns="0" tIns="0" rIns="0" bIns="0" rtlCol="0"/>
          <a:lstStyle/>
          <a:p/>
        </p:txBody>
      </p:sp>
      <p:sp>
        <p:nvSpPr>
          <p:cNvPr id="9" name="object 9"/>
          <p:cNvSpPr/>
          <p:nvPr/>
        </p:nvSpPr>
        <p:spPr>
          <a:xfrm>
            <a:off x="811022" y="3833536"/>
            <a:ext cx="8129905" cy="297180"/>
          </a:xfrm>
          <a:custGeom>
            <a:avLst/>
            <a:gdLst/>
            <a:ahLst/>
            <a:cxnLst/>
            <a:rect l="l" t="t" r="r" b="b"/>
            <a:pathLst>
              <a:path w="8129905" h="297179">
                <a:moveTo>
                  <a:pt x="8129360" y="172794"/>
                </a:moveTo>
                <a:lnTo>
                  <a:pt x="8129360" y="124269"/>
                </a:lnTo>
                <a:lnTo>
                  <a:pt x="8120786" y="77265"/>
                </a:lnTo>
                <a:lnTo>
                  <a:pt x="8103639" y="34827"/>
                </a:lnTo>
                <a:lnTo>
                  <a:pt x="8077918" y="0"/>
                </a:lnTo>
                <a:lnTo>
                  <a:pt x="51442" y="0"/>
                </a:lnTo>
                <a:lnTo>
                  <a:pt x="25721" y="34827"/>
                </a:lnTo>
                <a:lnTo>
                  <a:pt x="8573" y="77265"/>
                </a:lnTo>
                <a:lnTo>
                  <a:pt x="0" y="124269"/>
                </a:lnTo>
                <a:lnTo>
                  <a:pt x="0" y="172794"/>
                </a:lnTo>
                <a:lnTo>
                  <a:pt x="8573" y="219798"/>
                </a:lnTo>
                <a:lnTo>
                  <a:pt x="25721" y="262235"/>
                </a:lnTo>
                <a:lnTo>
                  <a:pt x="51442" y="297063"/>
                </a:lnTo>
                <a:lnTo>
                  <a:pt x="8077918" y="297063"/>
                </a:lnTo>
                <a:lnTo>
                  <a:pt x="8103639" y="262235"/>
                </a:lnTo>
                <a:lnTo>
                  <a:pt x="8120786" y="219798"/>
                </a:lnTo>
                <a:lnTo>
                  <a:pt x="8129360" y="172794"/>
                </a:lnTo>
                <a:close/>
              </a:path>
            </a:pathLst>
          </a:custGeom>
          <a:solidFill>
            <a:srgbClr val="FFFF00"/>
          </a:solidFill>
        </p:spPr>
        <p:txBody>
          <a:bodyPr wrap="square" lIns="0" tIns="0" rIns="0" bIns="0" rtlCol="0"/>
          <a:lstStyle/>
          <a:p/>
        </p:txBody>
      </p:sp>
      <p:sp>
        <p:nvSpPr>
          <p:cNvPr id="10" name="object 10"/>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11" name="object 11"/>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12" name="object 12"/>
          <p:cNvSpPr txBox="1">
            <a:spLocks noGrp="1"/>
          </p:cNvSpPr>
          <p:nvPr>
            <p:ph type="body" idx="1"/>
          </p:nvPr>
        </p:nvSpPr>
        <p:spPr>
          <a:prstGeom prst="rect"/>
        </p:spPr>
        <p:txBody>
          <a:bodyPr wrap="square" lIns="0" tIns="0" rIns="0" bIns="0" rtlCol="0" vert="horz">
            <a:spAutoFit/>
          </a:bodyPr>
          <a:lstStyle/>
          <a:p>
            <a:pPr marL="12700" marR="2437765">
              <a:lnSpc>
                <a:spcPct val="100000"/>
              </a:lnSpc>
            </a:pPr>
            <a:r>
              <a:rPr dirty="0" sz="1600" b="0" i="0">
                <a:latin typeface="Arial"/>
                <a:cs typeface="Arial"/>
              </a:rPr>
              <a:t>From: Sample, Kari (COM)</a:t>
            </a:r>
            <a:r>
              <a:rPr dirty="0" sz="1600" spc="-90" b="0" i="0">
                <a:latin typeface="Arial"/>
                <a:cs typeface="Arial"/>
              </a:rPr>
              <a:t> </a:t>
            </a:r>
            <a:r>
              <a:rPr dirty="0" sz="1600" b="0" i="0">
                <a:latin typeface="Arial"/>
                <a:cs typeface="Arial"/>
                <a:hlinkClick r:id="rId2"/>
              </a:rPr>
              <a:t>[mailt</a:t>
            </a:r>
            <a:r>
              <a:rPr dirty="0" sz="1600" b="0" i="0">
                <a:latin typeface="Arial"/>
                <a:cs typeface="Arial"/>
                <a:hlinkClick r:id="rId2"/>
              </a:rPr>
              <a:t>o:kari.sample@commerce.wa.gov] </a:t>
            </a:r>
            <a:r>
              <a:rPr dirty="0" sz="1600" b="0" i="0">
                <a:latin typeface="Arial"/>
                <a:cs typeface="Arial"/>
              </a:rPr>
              <a:t> </a:t>
            </a:r>
            <a:r>
              <a:rPr dirty="0" sz="1600" b="0" i="0">
                <a:latin typeface="Arial"/>
                <a:cs typeface="Arial"/>
              </a:rPr>
              <a:t>Sent: Monday, August 09, 2021 8:51</a:t>
            </a:r>
            <a:r>
              <a:rPr dirty="0" sz="1600" spc="-100" b="0" i="0">
                <a:latin typeface="Arial"/>
                <a:cs typeface="Arial"/>
              </a:rPr>
              <a:t> </a:t>
            </a:r>
            <a:r>
              <a:rPr dirty="0" sz="1600" b="0" i="0">
                <a:latin typeface="Arial"/>
                <a:cs typeface="Arial"/>
              </a:rPr>
              <a:t>PM</a:t>
            </a:r>
            <a:endParaRPr sz="1600">
              <a:latin typeface="Arial"/>
              <a:cs typeface="Arial"/>
            </a:endParaRPr>
          </a:p>
          <a:p>
            <a:pPr marL="12700">
              <a:lnSpc>
                <a:spcPct val="100000"/>
              </a:lnSpc>
              <a:spcBef>
                <a:spcPts val="5"/>
              </a:spcBef>
            </a:pPr>
            <a:r>
              <a:rPr dirty="0" sz="1600" b="0" i="0">
                <a:latin typeface="Arial"/>
                <a:cs typeface="Arial"/>
              </a:rPr>
              <a:t>To:</a:t>
            </a:r>
            <a:r>
              <a:rPr dirty="0" sz="1600" spc="-105" b="0" i="0">
                <a:latin typeface="Arial"/>
                <a:cs typeface="Arial"/>
              </a:rPr>
              <a:t> </a:t>
            </a:r>
            <a:r>
              <a:rPr dirty="0" sz="1600" b="0" i="0">
                <a:latin typeface="Arial"/>
                <a:cs typeface="Arial"/>
                <a:hlinkClick r:id="rId3"/>
              </a:rPr>
              <a:t>jndkimble@wavecable.comS</a:t>
            </a:r>
            <a:endParaRPr sz="1600">
              <a:latin typeface="Arial"/>
              <a:cs typeface="Arial"/>
            </a:endParaRPr>
          </a:p>
          <a:p>
            <a:pPr marL="12700" marR="2727960">
              <a:lnSpc>
                <a:spcPct val="216200"/>
              </a:lnSpc>
              <a:spcBef>
                <a:spcPts val="65"/>
              </a:spcBef>
            </a:pPr>
            <a:r>
              <a:rPr dirty="0" sz="1600" spc="-5" b="0" i="0">
                <a:latin typeface="Arial"/>
                <a:cs typeface="Arial"/>
              </a:rPr>
              <a:t>S</a:t>
            </a:r>
            <a:r>
              <a:rPr dirty="0" sz="1600" spc="-5" b="0" i="0">
                <a:latin typeface="Arial"/>
                <a:cs typeface="Arial"/>
              </a:rPr>
              <a:t>ubject: </a:t>
            </a:r>
            <a:r>
              <a:rPr dirty="0" sz="1600" b="0" i="0">
                <a:latin typeface="Arial"/>
                <a:cs typeface="Arial"/>
              </a:rPr>
              <a:t>RE: S21104 S Kitsap HS NJROTC Equipment - Inquiry  </a:t>
            </a:r>
            <a:r>
              <a:rPr dirty="0" sz="1600" b="0" i="0">
                <a:latin typeface="Arial"/>
                <a:cs typeface="Arial"/>
              </a:rPr>
              <a:t>Mr.</a:t>
            </a:r>
            <a:r>
              <a:rPr dirty="0" sz="1600" spc="-100" b="0" i="0">
                <a:latin typeface="Arial"/>
                <a:cs typeface="Arial"/>
              </a:rPr>
              <a:t> </a:t>
            </a:r>
            <a:r>
              <a:rPr dirty="0" sz="1600" b="0" i="0">
                <a:latin typeface="Arial"/>
                <a:cs typeface="Arial"/>
              </a:rPr>
              <a:t>Kimble,</a:t>
            </a:r>
            <a:endParaRPr sz="1600">
              <a:latin typeface="Arial"/>
              <a:cs typeface="Arial"/>
            </a:endParaRPr>
          </a:p>
          <a:p>
            <a:pPr marL="12700" marR="5080">
              <a:lnSpc>
                <a:spcPct val="100000"/>
              </a:lnSpc>
            </a:pPr>
            <a:r>
              <a:rPr dirty="0" sz="1600" spc="-5" b="0" i="0">
                <a:latin typeface="Arial"/>
                <a:cs typeface="Arial"/>
              </a:rPr>
              <a:t>Thank you for your patience and waiting </a:t>
            </a:r>
            <a:r>
              <a:rPr dirty="0" sz="1600" b="0" i="0">
                <a:latin typeface="Arial"/>
                <a:cs typeface="Arial"/>
              </a:rPr>
              <a:t>for me to respond. </a:t>
            </a:r>
            <a:r>
              <a:rPr dirty="0" sz="1600" spc="-5" b="0" i="0">
                <a:latin typeface="Arial"/>
                <a:cs typeface="Arial"/>
              </a:rPr>
              <a:t>Under </a:t>
            </a:r>
            <a:r>
              <a:rPr dirty="0" sz="1600" b="0" i="0">
                <a:latin typeface="Arial"/>
                <a:cs typeface="Arial"/>
              </a:rPr>
              <a:t>state </a:t>
            </a:r>
            <a:r>
              <a:rPr dirty="0" sz="1600" spc="-5" b="0" i="0">
                <a:latin typeface="Arial"/>
                <a:cs typeface="Arial"/>
              </a:rPr>
              <a:t>grant contracts, </a:t>
            </a:r>
            <a:r>
              <a:rPr dirty="0" sz="1600" b="0" i="0">
                <a:latin typeface="Arial"/>
                <a:cs typeface="Arial"/>
              </a:rPr>
              <a:t>a </a:t>
            </a:r>
            <a:r>
              <a:rPr dirty="0" sz="1600" spc="-5" b="0" i="0">
                <a:latin typeface="Arial"/>
                <a:cs typeface="Arial"/>
              </a:rPr>
              <a:t>sale  </a:t>
            </a:r>
            <a:r>
              <a:rPr dirty="0" sz="1600" spc="-5" b="0" i="0">
                <a:latin typeface="Arial"/>
                <a:cs typeface="Arial"/>
              </a:rPr>
              <a:t>of assets improved with grant </a:t>
            </a:r>
            <a:r>
              <a:rPr dirty="0" sz="1600" b="0" i="0">
                <a:latin typeface="Arial"/>
                <a:cs typeface="Arial"/>
              </a:rPr>
              <a:t>funds </a:t>
            </a:r>
            <a:r>
              <a:rPr dirty="0" sz="1600" spc="-5" b="0" i="0">
                <a:latin typeface="Arial"/>
                <a:cs typeface="Arial"/>
              </a:rPr>
              <a:t>are generally only allowed if </a:t>
            </a:r>
            <a:r>
              <a:rPr dirty="0" sz="1600" b="0" i="0">
                <a:latin typeface="Arial"/>
                <a:cs typeface="Arial"/>
              </a:rPr>
              <a:t>the </a:t>
            </a:r>
            <a:r>
              <a:rPr dirty="0" sz="1600" spc="-5" b="0" i="0">
                <a:latin typeface="Arial"/>
                <a:cs typeface="Arial"/>
              </a:rPr>
              <a:t>grantee’s use of sale  </a:t>
            </a:r>
            <a:r>
              <a:rPr dirty="0" sz="1600" spc="-5" b="0" i="0">
                <a:latin typeface="Arial"/>
                <a:cs typeface="Arial"/>
              </a:rPr>
              <a:t>proceeds </a:t>
            </a:r>
            <a:r>
              <a:rPr dirty="0" sz="1600" b="0" i="0">
                <a:latin typeface="Arial"/>
                <a:cs typeface="Arial"/>
              </a:rPr>
              <a:t>facilitates the </a:t>
            </a:r>
            <a:r>
              <a:rPr dirty="0" sz="1600" spc="-5" b="0" i="0">
                <a:latin typeface="Arial"/>
                <a:cs typeface="Arial"/>
              </a:rPr>
              <a:t>original’s project’s purpose as it is </a:t>
            </a:r>
            <a:r>
              <a:rPr dirty="0" sz="1600" b="0" i="0">
                <a:latin typeface="Arial"/>
                <a:cs typeface="Arial"/>
              </a:rPr>
              <a:t>described </a:t>
            </a:r>
            <a:r>
              <a:rPr dirty="0" sz="1600" spc="-5" b="0" i="0">
                <a:latin typeface="Arial"/>
                <a:cs typeface="Arial"/>
              </a:rPr>
              <a:t>in </a:t>
            </a:r>
            <a:r>
              <a:rPr dirty="0" sz="1600" b="0" i="0">
                <a:latin typeface="Arial"/>
                <a:cs typeface="Arial"/>
              </a:rPr>
              <a:t>the </a:t>
            </a:r>
            <a:r>
              <a:rPr dirty="0" sz="1600" spc="-5" b="0" i="0">
                <a:latin typeface="Arial"/>
                <a:cs typeface="Arial"/>
              </a:rPr>
              <a:t>Scope of </a:t>
            </a:r>
            <a:r>
              <a:rPr dirty="0" sz="1600" b="0" i="0">
                <a:latin typeface="Arial"/>
                <a:cs typeface="Arial"/>
              </a:rPr>
              <a:t>Work </a:t>
            </a:r>
            <a:r>
              <a:rPr dirty="0" sz="1600" spc="-5" b="0" i="0">
                <a:latin typeface="Arial"/>
                <a:cs typeface="Arial"/>
              </a:rPr>
              <a:t>and  </a:t>
            </a:r>
            <a:r>
              <a:rPr dirty="0" sz="1600" spc="-5" b="0" i="0">
                <a:latin typeface="Arial"/>
                <a:cs typeface="Arial"/>
              </a:rPr>
              <a:t>in </a:t>
            </a:r>
            <a:r>
              <a:rPr dirty="0" sz="1600" b="0" i="0">
                <a:latin typeface="Arial"/>
                <a:cs typeface="Arial"/>
              </a:rPr>
              <a:t>the </a:t>
            </a:r>
            <a:r>
              <a:rPr dirty="0" sz="1600" spc="-5" b="0" i="0">
                <a:latin typeface="Arial"/>
                <a:cs typeface="Arial"/>
              </a:rPr>
              <a:t>legislative </a:t>
            </a:r>
            <a:r>
              <a:rPr dirty="0" sz="1600" b="0" i="0">
                <a:latin typeface="Arial"/>
                <a:cs typeface="Arial"/>
              </a:rPr>
              <a:t>appropriation; and the </a:t>
            </a:r>
            <a:r>
              <a:rPr dirty="0" sz="1600" spc="-5" b="0" i="0">
                <a:latin typeface="Arial"/>
                <a:cs typeface="Arial"/>
              </a:rPr>
              <a:t>decision whether </a:t>
            </a:r>
            <a:r>
              <a:rPr dirty="0" sz="1600" b="0" i="0">
                <a:latin typeface="Arial"/>
                <a:cs typeface="Arial"/>
              </a:rPr>
              <a:t>to </a:t>
            </a:r>
            <a:r>
              <a:rPr dirty="0" sz="1600" spc="-5" b="0" i="0">
                <a:latin typeface="Arial"/>
                <a:cs typeface="Arial"/>
              </a:rPr>
              <a:t>sell </a:t>
            </a:r>
            <a:r>
              <a:rPr dirty="0" sz="1600" b="0" i="0">
                <a:latin typeface="Arial"/>
                <a:cs typeface="Arial"/>
              </a:rPr>
              <a:t>the </a:t>
            </a:r>
            <a:r>
              <a:rPr dirty="0" sz="1600" spc="-5" b="0" i="0">
                <a:latin typeface="Arial"/>
                <a:cs typeface="Arial"/>
              </a:rPr>
              <a:t>asset </a:t>
            </a:r>
            <a:r>
              <a:rPr dirty="0" sz="1600" spc="-5" b="0" i="0">
                <a:latin typeface="Arial"/>
                <a:cs typeface="Arial"/>
              </a:rPr>
              <a:t>ap</a:t>
            </a:r>
            <a:r>
              <a:rPr dirty="0" sz="1600" spc="-5" b="0" i="0">
                <a:latin typeface="Arial"/>
                <a:cs typeface="Arial"/>
              </a:rPr>
              <a:t>proved with grant  </a:t>
            </a:r>
            <a:r>
              <a:rPr dirty="0" sz="1600" b="0" i="0">
                <a:latin typeface="Arial"/>
                <a:cs typeface="Arial"/>
              </a:rPr>
              <a:t>funds </a:t>
            </a:r>
            <a:r>
              <a:rPr dirty="0" sz="1600" spc="-5" b="0" i="0">
                <a:latin typeface="Arial"/>
                <a:cs typeface="Arial"/>
              </a:rPr>
              <a:t>and </a:t>
            </a:r>
            <a:r>
              <a:rPr dirty="0" sz="1600" b="0" i="0">
                <a:latin typeface="Arial"/>
                <a:cs typeface="Arial"/>
              </a:rPr>
              <a:t>replace </a:t>
            </a:r>
            <a:r>
              <a:rPr dirty="0" sz="1600" spc="-5" b="0" i="0">
                <a:latin typeface="Arial"/>
                <a:cs typeface="Arial"/>
              </a:rPr>
              <a:t>it is </a:t>
            </a:r>
            <a:r>
              <a:rPr dirty="0" sz="1600" b="0" i="0">
                <a:latin typeface="Arial"/>
                <a:cs typeface="Arial"/>
              </a:rPr>
              <a:t>a </a:t>
            </a:r>
            <a:r>
              <a:rPr dirty="0" sz="1600" spc="-5" b="0" i="0">
                <a:latin typeface="Arial"/>
                <a:cs typeface="Arial"/>
              </a:rPr>
              <a:t>decision </a:t>
            </a:r>
            <a:r>
              <a:rPr dirty="0" sz="1600" b="0" i="0">
                <a:latin typeface="Arial"/>
                <a:cs typeface="Arial"/>
              </a:rPr>
              <a:t>to </a:t>
            </a:r>
            <a:r>
              <a:rPr dirty="0" sz="1600" spc="-5" b="0" i="0">
                <a:latin typeface="Arial"/>
                <a:cs typeface="Arial"/>
              </a:rPr>
              <a:t>be made by </a:t>
            </a:r>
            <a:r>
              <a:rPr dirty="0" sz="1600" b="0" i="0">
                <a:latin typeface="Arial"/>
                <a:cs typeface="Arial"/>
              </a:rPr>
              <a:t>the Grantee. </a:t>
            </a:r>
            <a:r>
              <a:rPr dirty="0" sz="1600" spc="-5" b="0" i="0">
                <a:latin typeface="Arial"/>
                <a:cs typeface="Arial"/>
              </a:rPr>
              <a:t>Commerce has not been  </a:t>
            </a:r>
            <a:r>
              <a:rPr dirty="0" sz="1600" spc="-5" b="0" i="0">
                <a:latin typeface="Arial"/>
                <a:cs typeface="Arial"/>
              </a:rPr>
              <a:t>approached by </a:t>
            </a:r>
            <a:r>
              <a:rPr dirty="0" sz="1600" b="0" i="0">
                <a:latin typeface="Arial"/>
                <a:cs typeface="Arial"/>
              </a:rPr>
              <a:t>the Grantee to </a:t>
            </a:r>
            <a:r>
              <a:rPr dirty="0" sz="1600" spc="-5" b="0" i="0">
                <a:latin typeface="Arial"/>
                <a:cs typeface="Arial"/>
              </a:rPr>
              <a:t>discuss possible/ \alternative plans; and that if the </a:t>
            </a:r>
            <a:r>
              <a:rPr dirty="0" sz="1600" b="0" i="0">
                <a:latin typeface="Arial"/>
                <a:cs typeface="Arial"/>
              </a:rPr>
              <a:t>Grantee </a:t>
            </a:r>
            <a:r>
              <a:rPr dirty="0" sz="1600" spc="-5" b="0" i="0">
                <a:latin typeface="Arial"/>
                <a:cs typeface="Arial"/>
              </a:rPr>
              <a:t>does  </a:t>
            </a:r>
            <a:r>
              <a:rPr dirty="0" sz="1600" spc="-5" b="0" i="0">
                <a:latin typeface="Arial"/>
                <a:cs typeface="Arial"/>
              </a:rPr>
              <a:t>initiate communications with Commerce regarding </a:t>
            </a:r>
            <a:r>
              <a:rPr dirty="0" sz="1600" b="0" i="0">
                <a:latin typeface="Arial"/>
                <a:cs typeface="Arial"/>
              </a:rPr>
              <a:t>a </a:t>
            </a:r>
            <a:r>
              <a:rPr dirty="0" sz="1600" spc="-5" b="0" i="0">
                <a:latin typeface="Arial"/>
                <a:cs typeface="Arial"/>
              </a:rPr>
              <a:t>potential </a:t>
            </a:r>
            <a:r>
              <a:rPr dirty="0" sz="1600" spc="-5" b="0" i="0">
                <a:latin typeface="Arial"/>
                <a:cs typeface="Arial"/>
              </a:rPr>
              <a:t>alternative plan</a:t>
            </a:r>
            <a:r>
              <a:rPr dirty="0" sz="1600" spc="-5" b="0" i="0">
                <a:latin typeface="Arial"/>
                <a:cs typeface="Arial"/>
              </a:rPr>
              <a:t>, </a:t>
            </a:r>
            <a:r>
              <a:rPr dirty="0" sz="1600" b="0" i="0">
                <a:latin typeface="Arial"/>
                <a:cs typeface="Arial"/>
              </a:rPr>
              <a:t>Commerce  would be </a:t>
            </a:r>
            <a:r>
              <a:rPr dirty="0" sz="1600" spc="-5" b="0" i="0">
                <a:latin typeface="Arial"/>
                <a:cs typeface="Arial"/>
              </a:rPr>
              <a:t>happy </a:t>
            </a:r>
            <a:r>
              <a:rPr dirty="0" sz="1600" b="0" i="0">
                <a:latin typeface="Arial"/>
                <a:cs typeface="Arial"/>
              </a:rPr>
              <a:t>to </a:t>
            </a:r>
            <a:r>
              <a:rPr dirty="0" sz="1600" spc="-5" b="0" i="0">
                <a:latin typeface="Arial"/>
                <a:cs typeface="Arial"/>
              </a:rPr>
              <a:t>work with </a:t>
            </a:r>
            <a:r>
              <a:rPr dirty="0" sz="1600" b="0" i="0">
                <a:latin typeface="Arial"/>
                <a:cs typeface="Arial"/>
              </a:rPr>
              <a:t>the </a:t>
            </a:r>
            <a:r>
              <a:rPr dirty="0" sz="1600" spc="-5" b="0" i="0">
                <a:latin typeface="Arial"/>
                <a:cs typeface="Arial"/>
              </a:rPr>
              <a:t>grantee </a:t>
            </a:r>
            <a:r>
              <a:rPr dirty="0" sz="1600" b="0" i="0">
                <a:latin typeface="Arial"/>
                <a:cs typeface="Arial"/>
              </a:rPr>
              <a:t>to </a:t>
            </a:r>
            <a:r>
              <a:rPr dirty="0" sz="1600" spc="-5" b="0" i="0">
                <a:latin typeface="Arial"/>
                <a:cs typeface="Arial"/>
              </a:rPr>
              <a:t>discuss its alternative options and whether</a:t>
            </a:r>
            <a:r>
              <a:rPr dirty="0" sz="1600" spc="-10" b="0" i="0">
                <a:latin typeface="Arial"/>
                <a:cs typeface="Arial"/>
              </a:rPr>
              <a:t> </a:t>
            </a:r>
            <a:r>
              <a:rPr dirty="0" sz="1600" spc="-5" b="0" i="0">
                <a:latin typeface="Arial"/>
                <a:cs typeface="Arial"/>
              </a:rPr>
              <a:t>any</a:t>
            </a:r>
            <a:endParaRPr sz="1600">
              <a:latin typeface="Arial"/>
              <a:cs typeface="Arial"/>
            </a:endParaRPr>
          </a:p>
          <a:p>
            <a:pPr marL="12700">
              <a:lnSpc>
                <a:spcPct val="100000"/>
              </a:lnSpc>
              <a:spcBef>
                <a:spcPts val="300"/>
              </a:spcBef>
            </a:pPr>
            <a:r>
              <a:rPr dirty="0" sz="1600" spc="-5" b="0" i="0">
                <a:latin typeface="Arial"/>
                <a:cs typeface="Arial"/>
              </a:rPr>
              <a:t>proposed plan would be feasible in light of </a:t>
            </a:r>
            <a:r>
              <a:rPr dirty="0" sz="1600" b="0" i="0">
                <a:latin typeface="Arial"/>
                <a:cs typeface="Arial"/>
              </a:rPr>
              <a:t>the </a:t>
            </a:r>
            <a:r>
              <a:rPr dirty="0" sz="1600" spc="-5" b="0" i="0">
                <a:latin typeface="Arial"/>
                <a:cs typeface="Arial"/>
              </a:rPr>
              <a:t>grantee’s obligations under </a:t>
            </a:r>
            <a:r>
              <a:rPr dirty="0" sz="1600" b="0" i="0">
                <a:latin typeface="Arial"/>
                <a:cs typeface="Arial"/>
              </a:rPr>
              <a:t>the </a:t>
            </a:r>
            <a:r>
              <a:rPr dirty="0" sz="1600" spc="-5" b="0" i="0">
                <a:latin typeface="Arial"/>
                <a:cs typeface="Arial"/>
              </a:rPr>
              <a:t>grant contract.</a:t>
            </a:r>
            <a:endParaRPr sz="1600">
              <a:latin typeface="Arial"/>
              <a:cs typeface="Arial"/>
            </a:endParaRPr>
          </a:p>
          <a:p>
            <a:pPr>
              <a:lnSpc>
                <a:spcPct val="100000"/>
              </a:lnSpc>
              <a:spcBef>
                <a:spcPts val="8"/>
              </a:spcBef>
            </a:pPr>
            <a:endParaRPr sz="2200">
              <a:latin typeface="Times New Roman"/>
              <a:cs typeface="Times New Roman"/>
            </a:endParaRPr>
          </a:p>
          <a:p>
            <a:pPr marL="12700" marR="2557780">
              <a:lnSpc>
                <a:spcPct val="100000"/>
              </a:lnSpc>
            </a:pPr>
            <a:r>
              <a:rPr dirty="0" sz="1600" spc="-5" b="0" i="0">
                <a:latin typeface="Arial"/>
                <a:cs typeface="Arial"/>
              </a:rPr>
              <a:t>Kari Sample| PROGRAM MANAGER Community Capital </a:t>
            </a:r>
            <a:r>
              <a:rPr dirty="0" sz="1600" b="0" i="0">
                <a:latin typeface="Arial"/>
                <a:cs typeface="Arial"/>
              </a:rPr>
              <a:t>Facilities  </a:t>
            </a:r>
            <a:r>
              <a:rPr dirty="0" sz="1600" b="0" i="0">
                <a:latin typeface="Arial"/>
                <a:cs typeface="Arial"/>
              </a:rPr>
              <a:t>Washington </a:t>
            </a:r>
            <a:r>
              <a:rPr dirty="0" sz="1600" spc="-5" b="0" i="0">
                <a:latin typeface="Arial"/>
                <a:cs typeface="Arial"/>
              </a:rPr>
              <a:t>State  Department of</a:t>
            </a:r>
            <a:r>
              <a:rPr dirty="0" sz="1600" spc="-95" b="0" i="0">
                <a:latin typeface="Arial"/>
                <a:cs typeface="Arial"/>
              </a:rPr>
              <a:t> </a:t>
            </a:r>
            <a:r>
              <a:rPr dirty="0" sz="1600" spc="-5" b="0" i="0">
                <a:latin typeface="Arial"/>
                <a:cs typeface="Arial"/>
              </a:rPr>
              <a:t>Commerce</a:t>
            </a:r>
            <a:endParaRPr sz="1600">
              <a:latin typeface="Arial"/>
              <a:cs typeface="Arial"/>
            </a:endParaRPr>
          </a:p>
        </p:txBody>
      </p:sp>
      <p:sp>
        <p:nvSpPr>
          <p:cNvPr id="13" name="object 13"/>
          <p:cNvSpPr txBox="1">
            <a:spLocks noGrp="1"/>
          </p:cNvSpPr>
          <p:nvPr>
            <p:ph type="title"/>
          </p:nvPr>
        </p:nvSpPr>
        <p:spPr>
          <a:xfrm>
            <a:off x="1709874" y="581132"/>
            <a:ext cx="7018020" cy="680720"/>
          </a:xfrm>
          <a:prstGeom prst="rect"/>
        </p:spPr>
        <p:txBody>
          <a:bodyPr wrap="square" lIns="0" tIns="0" rIns="0" bIns="0" rtlCol="0" vert="horz">
            <a:spAutoFit/>
          </a:bodyPr>
          <a:lstStyle/>
          <a:p>
            <a:pPr marL="12700" marR="5080" indent="567055">
              <a:lnSpc>
                <a:spcPct val="100000"/>
              </a:lnSpc>
            </a:pPr>
            <a:r>
              <a:rPr dirty="0">
                <a:latin typeface="Arial"/>
                <a:cs typeface="Arial"/>
              </a:rPr>
              <a:t>Washington </a:t>
            </a:r>
            <a:r>
              <a:rPr dirty="0" spc="-5">
                <a:latin typeface="Arial"/>
                <a:cs typeface="Arial"/>
              </a:rPr>
              <a:t>State Department </a:t>
            </a:r>
            <a:r>
              <a:rPr dirty="0">
                <a:latin typeface="Arial"/>
                <a:cs typeface="Arial"/>
              </a:rPr>
              <a:t>of </a:t>
            </a:r>
            <a:r>
              <a:rPr dirty="0" spc="-5">
                <a:latin typeface="Arial"/>
                <a:cs typeface="Arial"/>
              </a:rPr>
              <a:t>Commerce  </a:t>
            </a:r>
            <a:r>
              <a:rPr dirty="0">
                <a:latin typeface="Arial"/>
                <a:cs typeface="Arial"/>
              </a:rPr>
              <a:t>Reply to </a:t>
            </a:r>
            <a:r>
              <a:rPr dirty="0" spc="-5">
                <a:latin typeface="Arial"/>
                <a:cs typeface="Arial"/>
              </a:rPr>
              <a:t>My </a:t>
            </a:r>
            <a:r>
              <a:rPr dirty="0">
                <a:latin typeface="Arial"/>
                <a:cs typeface="Arial"/>
              </a:rPr>
              <a:t>Inquiry Regarding </a:t>
            </a:r>
            <a:r>
              <a:rPr dirty="0">
                <a:latin typeface="Arial"/>
                <a:cs typeface="Arial"/>
              </a:rPr>
              <a:t>Lively Grant</a:t>
            </a:r>
            <a:r>
              <a:rPr dirty="0" spc="-85">
                <a:latin typeface="Arial"/>
                <a:cs typeface="Arial"/>
              </a:rPr>
              <a:t> </a:t>
            </a:r>
            <a:r>
              <a:rPr dirty="0">
                <a:latin typeface="Arial"/>
                <a:cs typeface="Arial"/>
              </a:rPr>
              <a:t>Changes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p:nvPr/>
        </p:nvSpPr>
        <p:spPr>
          <a:xfrm>
            <a:off x="778934" y="2449393"/>
            <a:ext cx="8622665" cy="3597275"/>
          </a:xfrm>
          <a:prstGeom prst="rect">
            <a:avLst/>
          </a:prstGeom>
        </p:spPr>
        <p:txBody>
          <a:bodyPr wrap="square" lIns="0" tIns="0" rIns="0" bIns="0" rtlCol="0" vert="horz">
            <a:spAutoFit/>
          </a:bodyPr>
          <a:lstStyle/>
          <a:p>
            <a:pPr marL="12700" marR="4343400">
              <a:lnSpc>
                <a:spcPct val="120600"/>
              </a:lnSpc>
            </a:pPr>
            <a:r>
              <a:rPr dirty="0" sz="1600">
                <a:latin typeface="Arial"/>
                <a:cs typeface="Arial"/>
              </a:rPr>
              <a:t>From: Dave Kimble </a:t>
            </a:r>
            <a:r>
              <a:rPr dirty="0" sz="1600" spc="-5" u="heavy">
                <a:solidFill>
                  <a:srgbClr val="009A9A"/>
                </a:solidFill>
                <a:latin typeface="Arial"/>
                <a:cs typeface="Arial"/>
                <a:hlinkClick r:id="rId2"/>
              </a:rPr>
              <a:t>jndkimble@wavecable.com  </a:t>
            </a:r>
            <a:r>
              <a:rPr dirty="0" sz="1600">
                <a:latin typeface="Arial"/>
                <a:cs typeface="Arial"/>
              </a:rPr>
              <a:t>Sent: Monday, August 2, 2021 5:00</a:t>
            </a:r>
            <a:r>
              <a:rPr dirty="0" sz="1600" spc="-100">
                <a:latin typeface="Arial"/>
                <a:cs typeface="Arial"/>
              </a:rPr>
              <a:t> </a:t>
            </a:r>
            <a:r>
              <a:rPr dirty="0" sz="1600">
                <a:latin typeface="Arial"/>
                <a:cs typeface="Arial"/>
              </a:rPr>
              <a:t>PM</a:t>
            </a:r>
            <a:endParaRPr sz="1600">
              <a:latin typeface="Arial"/>
              <a:cs typeface="Arial"/>
            </a:endParaRPr>
          </a:p>
          <a:p>
            <a:pPr marL="12700" marR="2862580">
              <a:lnSpc>
                <a:spcPct val="120600"/>
              </a:lnSpc>
            </a:pPr>
            <a:r>
              <a:rPr dirty="0" sz="1600">
                <a:latin typeface="Arial"/>
                <a:cs typeface="Arial"/>
                <a:hlinkClick r:id="rId3"/>
              </a:rPr>
              <a:t>To: Sample, Kari (COM) &lt;kari.sample@commerce.wa.gov&gt; </a:t>
            </a:r>
            <a:r>
              <a:rPr dirty="0" sz="1600">
                <a:latin typeface="Arial"/>
                <a:cs typeface="Arial"/>
              </a:rPr>
              <a:t> </a:t>
            </a:r>
            <a:r>
              <a:rPr dirty="0" sz="1600">
                <a:latin typeface="Arial"/>
                <a:cs typeface="Arial"/>
              </a:rPr>
              <a:t>Subject: </a:t>
            </a:r>
            <a:r>
              <a:rPr dirty="0" sz="1600" spc="-5">
                <a:latin typeface="Arial"/>
                <a:cs typeface="Arial"/>
              </a:rPr>
              <a:t>RE: </a:t>
            </a:r>
            <a:r>
              <a:rPr dirty="0" sz="1600">
                <a:latin typeface="Arial"/>
                <a:cs typeface="Arial"/>
              </a:rPr>
              <a:t>S21104 S Kitsap </a:t>
            </a:r>
            <a:r>
              <a:rPr dirty="0" sz="1600" spc="-5">
                <a:latin typeface="Arial"/>
                <a:cs typeface="Arial"/>
              </a:rPr>
              <a:t>HS NJROTC </a:t>
            </a:r>
            <a:r>
              <a:rPr dirty="0" sz="1600">
                <a:latin typeface="Arial"/>
                <a:cs typeface="Arial"/>
              </a:rPr>
              <a:t>Equipment -</a:t>
            </a:r>
            <a:r>
              <a:rPr dirty="0" sz="1600" spc="-85">
                <a:latin typeface="Arial"/>
                <a:cs typeface="Arial"/>
              </a:rPr>
              <a:t> </a:t>
            </a:r>
            <a:r>
              <a:rPr dirty="0" sz="1600">
                <a:latin typeface="Arial"/>
                <a:cs typeface="Arial"/>
              </a:rPr>
              <a:t>Inquiry</a:t>
            </a:r>
            <a:endParaRPr sz="1600">
              <a:latin typeface="Arial"/>
              <a:cs typeface="Arial"/>
            </a:endParaRPr>
          </a:p>
          <a:p>
            <a:pPr>
              <a:lnSpc>
                <a:spcPct val="100000"/>
              </a:lnSpc>
            </a:pPr>
            <a:endParaRPr sz="1600">
              <a:latin typeface="Times New Roman"/>
              <a:cs typeface="Times New Roman"/>
            </a:endParaRPr>
          </a:p>
          <a:p>
            <a:pPr marL="12700">
              <a:lnSpc>
                <a:spcPct val="100000"/>
              </a:lnSpc>
              <a:spcBef>
                <a:spcPts val="1100"/>
              </a:spcBef>
            </a:pPr>
            <a:r>
              <a:rPr dirty="0" sz="1600">
                <a:latin typeface="Arial"/>
                <a:cs typeface="Arial"/>
              </a:rPr>
              <a:t>Why thank you</a:t>
            </a:r>
            <a:r>
              <a:rPr dirty="0" sz="1600" spc="-105">
                <a:latin typeface="Arial"/>
                <a:cs typeface="Arial"/>
              </a:rPr>
              <a:t> </a:t>
            </a:r>
            <a:r>
              <a:rPr dirty="0" sz="1600">
                <a:latin typeface="Arial"/>
                <a:cs typeface="Arial"/>
              </a:rPr>
              <a:t>Kari!</a:t>
            </a:r>
            <a:endParaRPr sz="1600">
              <a:latin typeface="Arial"/>
              <a:cs typeface="Arial"/>
            </a:endParaRPr>
          </a:p>
          <a:p>
            <a:pPr marL="12700" marR="5080">
              <a:lnSpc>
                <a:spcPct val="120600"/>
              </a:lnSpc>
            </a:pPr>
            <a:r>
              <a:rPr dirty="0" sz="1600">
                <a:latin typeface="Arial"/>
                <a:cs typeface="Arial"/>
              </a:rPr>
              <a:t>Hope to hear from you soon. This is all about options. This is the view of the Superintendent as  well. So I am the scout at this point, so to speak. And I will share </a:t>
            </a:r>
            <a:r>
              <a:rPr dirty="0" sz="1600" spc="-5">
                <a:latin typeface="Arial"/>
                <a:cs typeface="Arial"/>
              </a:rPr>
              <a:t>with Director Daily </a:t>
            </a:r>
            <a:r>
              <a:rPr dirty="0" sz="1600">
                <a:latin typeface="Arial"/>
                <a:cs typeface="Arial"/>
              </a:rPr>
              <a:t>who was  </a:t>
            </a:r>
            <a:r>
              <a:rPr dirty="0" sz="1600">
                <a:latin typeface="Arial"/>
                <a:cs typeface="Arial"/>
              </a:rPr>
              <a:t>made aware of this</a:t>
            </a:r>
            <a:r>
              <a:rPr dirty="0" sz="1600" spc="-100">
                <a:latin typeface="Arial"/>
                <a:cs typeface="Arial"/>
              </a:rPr>
              <a:t> </a:t>
            </a:r>
            <a:r>
              <a:rPr dirty="0" sz="1600">
                <a:latin typeface="Arial"/>
                <a:cs typeface="Arial"/>
              </a:rPr>
              <a:t>asset.</a:t>
            </a:r>
            <a:endParaRPr sz="1600">
              <a:latin typeface="Arial"/>
              <a:cs typeface="Arial"/>
            </a:endParaRPr>
          </a:p>
          <a:p>
            <a:pPr>
              <a:lnSpc>
                <a:spcPct val="100000"/>
              </a:lnSpc>
              <a:spcBef>
                <a:spcPts val="13"/>
              </a:spcBef>
            </a:pPr>
            <a:endParaRPr sz="2200">
              <a:latin typeface="Times New Roman"/>
              <a:cs typeface="Times New Roman"/>
            </a:endParaRPr>
          </a:p>
          <a:p>
            <a:pPr marL="12700" marR="7710170">
              <a:lnSpc>
                <a:spcPct val="120600"/>
              </a:lnSpc>
            </a:pPr>
            <a:r>
              <a:rPr dirty="0" sz="1600" spc="-5">
                <a:latin typeface="Arial"/>
                <a:cs typeface="Arial"/>
              </a:rPr>
              <a:t>Sincerely,  David</a:t>
            </a:r>
            <a:endParaRPr sz="1600">
              <a:latin typeface="Arial"/>
              <a:cs typeface="Arial"/>
            </a:endParaRPr>
          </a:p>
        </p:txBody>
      </p:sp>
      <p:sp>
        <p:nvSpPr>
          <p:cNvPr id="4" name="object 4"/>
          <p:cNvSpPr txBox="1">
            <a:spLocks noGrp="1"/>
          </p:cNvSpPr>
          <p:nvPr>
            <p:ph type="title"/>
          </p:nvPr>
        </p:nvSpPr>
        <p:spPr>
          <a:xfrm>
            <a:off x="1103297" y="764238"/>
            <a:ext cx="7853680" cy="680720"/>
          </a:xfrm>
          <a:prstGeom prst="rect"/>
        </p:spPr>
        <p:txBody>
          <a:bodyPr wrap="square" lIns="0" tIns="0" rIns="0" bIns="0" rtlCol="0" vert="horz">
            <a:spAutoFit/>
          </a:bodyPr>
          <a:lstStyle/>
          <a:p>
            <a:pPr algn="ctr">
              <a:lnSpc>
                <a:spcPct val="100000"/>
              </a:lnSpc>
              <a:tabLst>
                <a:tab pos="6041390" algn="l"/>
              </a:tabLst>
            </a:pPr>
            <a:r>
              <a:rPr dirty="0" spc="-5">
                <a:latin typeface="Arial"/>
                <a:cs typeface="Arial"/>
              </a:rPr>
              <a:t>My </a:t>
            </a:r>
            <a:r>
              <a:rPr dirty="0">
                <a:latin typeface="Arial"/>
                <a:cs typeface="Arial"/>
              </a:rPr>
              <a:t>Inquiry </a:t>
            </a:r>
            <a:r>
              <a:rPr dirty="0">
                <a:latin typeface="Arial"/>
                <a:cs typeface="Arial"/>
                <a:hlinkClick r:id="rId2"/>
              </a:rPr>
              <a:t>To Washington</a:t>
            </a:r>
            <a:r>
              <a:rPr dirty="0" spc="70">
                <a:latin typeface="Arial"/>
                <a:cs typeface="Arial"/>
              </a:rPr>
              <a:t> </a:t>
            </a:r>
            <a:r>
              <a:rPr dirty="0" spc="-5">
                <a:latin typeface="Arial"/>
                <a:cs typeface="Arial"/>
              </a:rPr>
              <a:t>State</a:t>
            </a:r>
            <a:r>
              <a:rPr dirty="0" spc="15">
                <a:latin typeface="Arial"/>
                <a:cs typeface="Arial"/>
              </a:rPr>
              <a:t> </a:t>
            </a:r>
            <a:r>
              <a:rPr dirty="0" spc="-5">
                <a:latin typeface="Arial"/>
                <a:cs typeface="Arial"/>
              </a:rPr>
              <a:t>Department	</a:t>
            </a:r>
            <a:r>
              <a:rPr dirty="0">
                <a:latin typeface="Arial"/>
                <a:cs typeface="Arial"/>
              </a:rPr>
              <a:t>of</a:t>
            </a:r>
            <a:r>
              <a:rPr dirty="0" spc="-65">
                <a:latin typeface="Arial"/>
                <a:cs typeface="Arial"/>
              </a:rPr>
              <a:t> </a:t>
            </a:r>
            <a:r>
              <a:rPr dirty="0" spc="-5">
                <a:latin typeface="Arial"/>
                <a:cs typeface="Arial"/>
              </a:rPr>
              <a:t>Commerce</a:t>
            </a:r>
          </a:p>
          <a:p>
            <a:pPr algn="ctr">
              <a:lnSpc>
                <a:spcPct val="100000"/>
              </a:lnSpc>
            </a:pPr>
            <a:r>
              <a:rPr dirty="0">
                <a:latin typeface="Arial"/>
                <a:cs typeface="Arial"/>
              </a:rPr>
              <a:t>Regarding Lively Grant</a:t>
            </a:r>
            <a:r>
              <a:rPr dirty="0" spc="-100">
                <a:latin typeface="Arial"/>
                <a:cs typeface="Arial"/>
              </a:rPr>
              <a:t> </a:t>
            </a:r>
            <a:r>
              <a:rPr dirty="0">
                <a:latin typeface="Arial"/>
                <a:cs typeface="Arial"/>
              </a:rPr>
              <a:t>Changes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2455567" y="239346"/>
            <a:ext cx="6332220" cy="1210310"/>
          </a:xfrm>
          <a:prstGeom prst="rect"/>
        </p:spPr>
        <p:txBody>
          <a:bodyPr wrap="square" lIns="0" tIns="0" rIns="0" bIns="0" rtlCol="0" vert="horz">
            <a:spAutoFit/>
          </a:bodyPr>
          <a:lstStyle/>
          <a:p>
            <a:pPr algn="ctr" marL="12700" marR="5080">
              <a:lnSpc>
                <a:spcPct val="100000"/>
              </a:lnSpc>
            </a:pPr>
            <a:r>
              <a:rPr dirty="0" sz="2600" spc="15">
                <a:latin typeface="Arial"/>
                <a:cs typeface="Arial"/>
              </a:rPr>
              <a:t>Here </a:t>
            </a:r>
            <a:r>
              <a:rPr dirty="0" sz="2600" spc="10">
                <a:latin typeface="Arial"/>
                <a:cs typeface="Arial"/>
              </a:rPr>
              <a:t>Is </a:t>
            </a:r>
            <a:r>
              <a:rPr dirty="0" sz="2600" spc="20">
                <a:latin typeface="Arial"/>
                <a:cs typeface="Arial"/>
              </a:rPr>
              <a:t>Where SKSD Can </a:t>
            </a:r>
            <a:r>
              <a:rPr dirty="0" sz="2600" spc="15">
                <a:latin typeface="Arial"/>
                <a:cs typeface="Arial"/>
              </a:rPr>
              <a:t>Acquire</a:t>
            </a:r>
            <a:r>
              <a:rPr dirty="0" sz="2600" spc="-100">
                <a:latin typeface="Arial"/>
                <a:cs typeface="Arial"/>
              </a:rPr>
              <a:t> </a:t>
            </a:r>
            <a:r>
              <a:rPr dirty="0" sz="2600" spc="15">
                <a:latin typeface="Arial"/>
                <a:cs typeface="Arial"/>
              </a:rPr>
              <a:t>Small  </a:t>
            </a:r>
            <a:r>
              <a:rPr dirty="0" sz="2650" spc="-15">
                <a:latin typeface="Arial"/>
                <a:cs typeface="Arial"/>
              </a:rPr>
              <a:t>Two-Person </a:t>
            </a:r>
            <a:r>
              <a:rPr dirty="0" sz="2650" spc="-10">
                <a:latin typeface="Arial"/>
                <a:cs typeface="Arial"/>
              </a:rPr>
              <a:t>Sailing</a:t>
            </a:r>
            <a:r>
              <a:rPr dirty="0" sz="2650" spc="-25">
                <a:latin typeface="Arial"/>
                <a:cs typeface="Arial"/>
              </a:rPr>
              <a:t> </a:t>
            </a:r>
            <a:r>
              <a:rPr dirty="0" sz="2650" spc="-15">
                <a:latin typeface="Arial"/>
                <a:cs typeface="Arial"/>
              </a:rPr>
              <a:t>Dinghies</a:t>
            </a:r>
            <a:endParaRPr sz="2650">
              <a:latin typeface="Arial"/>
              <a:cs typeface="Arial"/>
            </a:endParaRPr>
          </a:p>
          <a:p>
            <a:pPr algn="ctr">
              <a:lnSpc>
                <a:spcPct val="100000"/>
              </a:lnSpc>
              <a:spcBef>
                <a:spcPts val="30"/>
              </a:spcBef>
            </a:pPr>
            <a:r>
              <a:rPr dirty="0" sz="2600" spc="15">
                <a:latin typeface="Arial"/>
                <a:cs typeface="Arial"/>
              </a:rPr>
              <a:t>At Discounted</a:t>
            </a:r>
            <a:r>
              <a:rPr dirty="0" sz="2600" spc="-75">
                <a:latin typeface="Arial"/>
                <a:cs typeface="Arial"/>
              </a:rPr>
              <a:t> </a:t>
            </a:r>
            <a:r>
              <a:rPr dirty="0" sz="2600" spc="15">
                <a:latin typeface="Arial"/>
                <a:cs typeface="Arial"/>
              </a:rPr>
              <a:t>Costs</a:t>
            </a:r>
            <a:endParaRPr sz="2600">
              <a:latin typeface="Arial"/>
              <a:cs typeface="Arial"/>
            </a:endParaRPr>
          </a:p>
        </p:txBody>
      </p:sp>
      <p:sp>
        <p:nvSpPr>
          <p:cNvPr id="4" name="object 4"/>
          <p:cNvSpPr/>
          <p:nvPr/>
        </p:nvSpPr>
        <p:spPr>
          <a:xfrm>
            <a:off x="1005839" y="1626870"/>
            <a:ext cx="7711440" cy="5097017"/>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1042438" y="6936592"/>
            <a:ext cx="7749540" cy="308610"/>
          </a:xfrm>
          <a:prstGeom prst="rect">
            <a:avLst/>
          </a:prstGeom>
        </p:spPr>
        <p:txBody>
          <a:bodyPr wrap="square" lIns="0" tIns="0" rIns="0" bIns="0" rtlCol="0" vert="horz">
            <a:spAutoFit/>
          </a:bodyPr>
          <a:lstStyle/>
          <a:p>
            <a:pPr marL="12700">
              <a:lnSpc>
                <a:spcPct val="100000"/>
              </a:lnSpc>
            </a:pPr>
            <a:r>
              <a:rPr dirty="0" sz="1950" spc="15" b="1">
                <a:latin typeface="Arial"/>
                <a:cs typeface="Arial"/>
              </a:rPr>
              <a:t>DLA </a:t>
            </a:r>
            <a:r>
              <a:rPr dirty="0" sz="1950" spc="10" b="1">
                <a:latin typeface="Arial"/>
                <a:cs typeface="Arial"/>
              </a:rPr>
              <a:t>coordinates Naval Academy donation of </a:t>
            </a:r>
            <a:r>
              <a:rPr dirty="0" sz="1950" spc="5" b="1">
                <a:latin typeface="Arial"/>
                <a:cs typeface="Arial"/>
              </a:rPr>
              <a:t>sailing </a:t>
            </a:r>
            <a:r>
              <a:rPr dirty="0" sz="1950" spc="15" b="1">
                <a:latin typeface="Arial"/>
                <a:cs typeface="Arial"/>
              </a:rPr>
              <a:t>dinghy</a:t>
            </a:r>
            <a:r>
              <a:rPr dirty="0" sz="1950" spc="30" b="1">
                <a:latin typeface="Arial"/>
                <a:cs typeface="Arial"/>
              </a:rPr>
              <a:t> </a:t>
            </a:r>
            <a:r>
              <a:rPr dirty="0" sz="1950" spc="5" b="1">
                <a:latin typeface="Arial"/>
                <a:cs typeface="Arial"/>
              </a:rPr>
              <a:t>fleet</a:t>
            </a:r>
            <a:endParaRPr sz="195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body" idx="1"/>
          </p:nvPr>
        </p:nvSpPr>
        <p:spPr>
          <a:prstGeom prst="rect"/>
        </p:spPr>
        <p:txBody>
          <a:bodyPr wrap="square" lIns="0" tIns="441534" rIns="0" bIns="0" rtlCol="0" vert="horz">
            <a:spAutoFit/>
          </a:bodyPr>
          <a:lstStyle/>
          <a:p>
            <a:pPr marL="10160" marR="102235">
              <a:lnSpc>
                <a:spcPct val="100000"/>
              </a:lnSpc>
            </a:pPr>
            <a:r>
              <a:rPr dirty="0" sz="1600" b="0" i="0">
                <a:latin typeface="Arial"/>
                <a:cs typeface="Arial"/>
              </a:rPr>
              <a:t>Members of the U.S. Naval Academy's varsity offshore sailing team steer a Club FJ </a:t>
            </a:r>
            <a:r>
              <a:rPr dirty="0" sz="1600" spc="-5" b="0" i="0">
                <a:latin typeface="Arial"/>
                <a:cs typeface="Arial"/>
              </a:rPr>
              <a:t>sailboat in  </a:t>
            </a:r>
            <a:r>
              <a:rPr dirty="0" sz="1600" spc="-5" b="0" i="0">
                <a:latin typeface="Arial"/>
                <a:cs typeface="Arial"/>
              </a:rPr>
              <a:t>Maryland's Severn River. DLA </a:t>
            </a:r>
            <a:r>
              <a:rPr dirty="0" sz="1600" b="0" i="0">
                <a:latin typeface="Arial"/>
                <a:cs typeface="Arial"/>
              </a:rPr>
              <a:t>recently helped the academy donate 21 of the small watercraft to  </a:t>
            </a:r>
            <a:r>
              <a:rPr dirty="0" sz="1600" b="0" i="0">
                <a:latin typeface="Arial"/>
                <a:cs typeface="Arial"/>
              </a:rPr>
              <a:t>the SUNY Maritime Academy in New York City. By Jake Joy / </a:t>
            </a:r>
            <a:r>
              <a:rPr dirty="0" sz="1600" spc="-5" b="0" i="0">
                <a:latin typeface="Arial"/>
                <a:cs typeface="Arial"/>
              </a:rPr>
              <a:t>Published </a:t>
            </a:r>
            <a:r>
              <a:rPr dirty="0" sz="1600" b="0" i="0">
                <a:latin typeface="Arial"/>
                <a:cs typeface="Arial"/>
              </a:rPr>
              <a:t>Aug. </a:t>
            </a:r>
            <a:r>
              <a:rPr dirty="0" sz="1600" spc="-5" b="0" i="0">
                <a:latin typeface="Arial"/>
                <a:cs typeface="Arial"/>
              </a:rPr>
              <a:t>4, 2015  </a:t>
            </a:r>
            <a:r>
              <a:rPr dirty="0" sz="1600" b="0" i="0">
                <a:latin typeface="Arial"/>
                <a:cs typeface="Arial"/>
              </a:rPr>
              <a:t>Annapolis, </a:t>
            </a:r>
            <a:r>
              <a:rPr dirty="0" sz="1600" spc="-5" b="0" i="0">
                <a:latin typeface="Arial"/>
                <a:cs typeface="Arial"/>
              </a:rPr>
              <a:t>Maryland, </a:t>
            </a:r>
            <a:r>
              <a:rPr dirty="0" sz="1600" b="0" i="0">
                <a:latin typeface="Arial"/>
                <a:cs typeface="Arial"/>
              </a:rPr>
              <a:t>Baggywrinkle? Futtock? Cat-head?</a:t>
            </a:r>
            <a:r>
              <a:rPr dirty="0" sz="1600" spc="-70" b="0" i="0">
                <a:latin typeface="Arial"/>
                <a:cs typeface="Arial"/>
              </a:rPr>
              <a:t> </a:t>
            </a:r>
            <a:r>
              <a:rPr dirty="0" sz="1600" b="0" i="0">
                <a:latin typeface="Arial"/>
                <a:cs typeface="Arial"/>
              </a:rPr>
              <a:t>Scuttlebutt?</a:t>
            </a:r>
            <a:endParaRPr sz="1600">
              <a:latin typeface="Arial"/>
              <a:cs typeface="Arial"/>
            </a:endParaRPr>
          </a:p>
          <a:p>
            <a:pPr>
              <a:lnSpc>
                <a:spcPct val="100000"/>
              </a:lnSpc>
              <a:spcBef>
                <a:spcPts val="31"/>
              </a:spcBef>
            </a:pPr>
            <a:endParaRPr sz="1450">
              <a:latin typeface="Times New Roman"/>
              <a:cs typeface="Times New Roman"/>
            </a:endParaRPr>
          </a:p>
          <a:p>
            <a:pPr marL="10160" marR="5080">
              <a:lnSpc>
                <a:spcPct val="100000"/>
              </a:lnSpc>
            </a:pPr>
            <a:r>
              <a:rPr dirty="0" sz="1600" b="0" i="0">
                <a:latin typeface="Arial"/>
                <a:cs typeface="Arial"/>
              </a:rPr>
              <a:t>These are not exasperated guesses at Rumpelstiltskin’s name. They are nautical terms; part of a  bizarre cornucopia of “olde tyme” sailing words. On a planet with a surface that is 70 percent  water, with 80 percent of its commerce travelling on that water, someone needs the skills to  conquer both waves and obscure maritime terms to keep the world economy in good</a:t>
            </a:r>
            <a:r>
              <a:rPr dirty="0" sz="1600" spc="-105" b="0" i="0">
                <a:latin typeface="Arial"/>
                <a:cs typeface="Arial"/>
              </a:rPr>
              <a:t> </a:t>
            </a:r>
            <a:r>
              <a:rPr dirty="0" sz="1600" b="0" i="0">
                <a:latin typeface="Arial"/>
                <a:cs typeface="Arial"/>
              </a:rPr>
              <a:t>order.</a:t>
            </a:r>
            <a:endParaRPr sz="1600">
              <a:latin typeface="Arial"/>
              <a:cs typeface="Arial"/>
            </a:endParaRPr>
          </a:p>
          <a:p>
            <a:pPr>
              <a:lnSpc>
                <a:spcPct val="100000"/>
              </a:lnSpc>
              <a:spcBef>
                <a:spcPts val="31"/>
              </a:spcBef>
            </a:pPr>
            <a:endParaRPr sz="1450">
              <a:latin typeface="Times New Roman"/>
              <a:cs typeface="Times New Roman"/>
            </a:endParaRPr>
          </a:p>
          <a:p>
            <a:pPr marL="10160" marR="76835">
              <a:lnSpc>
                <a:spcPct val="100000"/>
              </a:lnSpc>
            </a:pPr>
            <a:r>
              <a:rPr dirty="0" sz="1600" b="0" i="0">
                <a:latin typeface="Arial"/>
                <a:cs typeface="Arial"/>
              </a:rPr>
              <a:t>The U.S. Naval Academy, founded in </a:t>
            </a:r>
            <a:r>
              <a:rPr dirty="0" sz="1600" spc="-5" b="0" i="0">
                <a:latin typeface="Arial"/>
                <a:cs typeface="Arial"/>
              </a:rPr>
              <a:t>1845 along </a:t>
            </a:r>
            <a:r>
              <a:rPr dirty="0" sz="1600" b="0" i="0">
                <a:latin typeface="Arial"/>
                <a:cs typeface="Arial"/>
              </a:rPr>
              <a:t>the </a:t>
            </a:r>
            <a:r>
              <a:rPr dirty="0" sz="1600" spc="-5" b="0" i="0">
                <a:latin typeface="Arial"/>
                <a:cs typeface="Arial"/>
              </a:rPr>
              <a:t>Chesapeake </a:t>
            </a:r>
            <a:r>
              <a:rPr dirty="0" sz="1600" b="0" i="0">
                <a:latin typeface="Arial"/>
                <a:cs typeface="Arial"/>
              </a:rPr>
              <a:t>Bay </a:t>
            </a:r>
            <a:r>
              <a:rPr dirty="0" sz="1600" spc="-5" b="0" i="0">
                <a:latin typeface="Arial"/>
                <a:cs typeface="Arial"/>
              </a:rPr>
              <a:t>in </a:t>
            </a:r>
            <a:r>
              <a:rPr dirty="0" sz="1600" b="0" i="0">
                <a:latin typeface="Arial"/>
                <a:cs typeface="Arial"/>
              </a:rPr>
              <a:t>Annapolis, Maryland,  </a:t>
            </a:r>
            <a:r>
              <a:rPr dirty="0" sz="1600" b="0" i="0">
                <a:latin typeface="Arial"/>
                <a:cs typeface="Arial"/>
              </a:rPr>
              <a:t>teaches its students to turn chaos into order upon the waters. It has maintained a robust student  offshore sailing program for more than a 150 years to help with that mission. </a:t>
            </a:r>
            <a:r>
              <a:rPr dirty="0" sz="1600" spc="-5" b="0" i="0">
                <a:latin typeface="Arial"/>
                <a:cs typeface="Arial"/>
              </a:rPr>
              <a:t>Nautical-minded  </a:t>
            </a:r>
            <a:r>
              <a:rPr dirty="0" sz="1600" b="0" i="0">
                <a:latin typeface="Arial"/>
                <a:cs typeface="Arial"/>
              </a:rPr>
              <a:t>midshipmen </a:t>
            </a:r>
            <a:r>
              <a:rPr dirty="0" sz="1600" spc="-5" b="0" i="0">
                <a:latin typeface="Arial"/>
                <a:cs typeface="Arial"/>
              </a:rPr>
              <a:t>at </a:t>
            </a:r>
            <a:r>
              <a:rPr dirty="0" sz="1600" b="0" i="0">
                <a:latin typeface="Arial"/>
                <a:cs typeface="Arial"/>
              </a:rPr>
              <a:t>the institution race their sporting peers from around the country during varsity-  </a:t>
            </a:r>
            <a:r>
              <a:rPr dirty="0" sz="1600" spc="-5" b="0" i="0">
                <a:latin typeface="Arial"/>
                <a:cs typeface="Arial"/>
              </a:rPr>
              <a:t>l</a:t>
            </a:r>
            <a:r>
              <a:rPr dirty="0" sz="1600" spc="-5" b="0" i="0">
                <a:latin typeface="Arial"/>
                <a:cs typeface="Arial"/>
              </a:rPr>
              <a:t>evel intercollegiate sailing </a:t>
            </a:r>
            <a:r>
              <a:rPr dirty="0" sz="1600" b="0" i="0">
                <a:latin typeface="Arial"/>
                <a:cs typeface="Arial"/>
              </a:rPr>
              <a:t>events </a:t>
            </a:r>
            <a:r>
              <a:rPr dirty="0" sz="1600" spc="-5" b="0" i="0">
                <a:latin typeface="Arial"/>
                <a:cs typeface="Arial"/>
              </a:rPr>
              <a:t>staged throughout </a:t>
            </a:r>
            <a:r>
              <a:rPr dirty="0" sz="1600" b="0" i="0">
                <a:latin typeface="Arial"/>
                <a:cs typeface="Arial"/>
              </a:rPr>
              <a:t>the Atlantic. </a:t>
            </a:r>
            <a:r>
              <a:rPr dirty="0" sz="1600" spc="-5" b="0" i="0">
                <a:latin typeface="Arial"/>
                <a:cs typeface="Arial"/>
              </a:rPr>
              <a:t>Sailboat racing combines  </a:t>
            </a:r>
            <a:r>
              <a:rPr dirty="0" sz="1600" b="0" i="0">
                <a:latin typeface="Arial"/>
                <a:cs typeface="Arial"/>
              </a:rPr>
              <a:t>teamwork, </a:t>
            </a:r>
            <a:r>
              <a:rPr dirty="0" sz="1600" spc="-5" b="0" i="0">
                <a:latin typeface="Arial"/>
                <a:cs typeface="Arial"/>
              </a:rPr>
              <a:t>decisive leadership and attention to detail into one intense wind and wave driven  </a:t>
            </a:r>
            <a:r>
              <a:rPr dirty="0" sz="1600" spc="-5" b="0" i="0">
                <a:latin typeface="Arial"/>
                <a:cs typeface="Arial"/>
              </a:rPr>
              <a:t>package.</a:t>
            </a:r>
            <a:endParaRPr sz="1600">
              <a:latin typeface="Arial"/>
              <a:cs typeface="Arial"/>
            </a:endParaRPr>
          </a:p>
        </p:txBody>
      </p:sp>
      <p:sp>
        <p:nvSpPr>
          <p:cNvPr id="4" name="object 4"/>
          <p:cNvSpPr txBox="1">
            <a:spLocks noGrp="1"/>
          </p:cNvSpPr>
          <p:nvPr>
            <p:ph type="title"/>
          </p:nvPr>
        </p:nvSpPr>
        <p:spPr>
          <a:xfrm>
            <a:off x="48266" y="641716"/>
            <a:ext cx="9093200" cy="741045"/>
          </a:xfrm>
          <a:prstGeom prst="rect"/>
        </p:spPr>
        <p:txBody>
          <a:bodyPr wrap="square" lIns="0" tIns="0" rIns="0" bIns="0" rtlCol="0" vert="horz">
            <a:spAutoFit/>
          </a:bodyPr>
          <a:lstStyle/>
          <a:p>
            <a:pPr marL="12700">
              <a:lnSpc>
                <a:spcPct val="100000"/>
              </a:lnSpc>
              <a:tabLst>
                <a:tab pos="883285" algn="l"/>
              </a:tabLst>
            </a:pPr>
            <a:r>
              <a:rPr dirty="0" spc="-5">
                <a:latin typeface="Arial"/>
                <a:cs typeface="Arial"/>
              </a:rPr>
              <a:t>Note:	</a:t>
            </a:r>
            <a:r>
              <a:rPr dirty="0">
                <a:latin typeface="Arial"/>
                <a:cs typeface="Arial"/>
              </a:rPr>
              <a:t>The Lively </a:t>
            </a:r>
            <a:r>
              <a:rPr dirty="0">
                <a:latin typeface="Arial"/>
                <a:cs typeface="Arial"/>
              </a:rPr>
              <a:t>was </a:t>
            </a:r>
            <a:r>
              <a:rPr dirty="0">
                <a:latin typeface="Arial"/>
                <a:cs typeface="Arial"/>
              </a:rPr>
              <a:t>firt </a:t>
            </a:r>
            <a:r>
              <a:rPr dirty="0">
                <a:latin typeface="Arial"/>
                <a:cs typeface="Arial"/>
              </a:rPr>
              <a:t>bought</a:t>
            </a:r>
            <a:r>
              <a:rPr dirty="0">
                <a:latin typeface="Arial"/>
                <a:cs typeface="Arial"/>
              </a:rPr>
              <a:t> </a:t>
            </a:r>
            <a:r>
              <a:rPr dirty="0" spc="-5">
                <a:latin typeface="Arial"/>
                <a:cs typeface="Arial"/>
              </a:rPr>
              <a:t>at</a:t>
            </a:r>
            <a:r>
              <a:rPr dirty="0" spc="-5">
                <a:latin typeface="Arial"/>
                <a:cs typeface="Arial"/>
              </a:rPr>
              <a:t> auction from the </a:t>
            </a:r>
            <a:r>
              <a:rPr dirty="0" spc="-5">
                <a:latin typeface="Arial"/>
                <a:cs typeface="Arial"/>
              </a:rPr>
              <a:t>Naval</a:t>
            </a:r>
            <a:r>
              <a:rPr dirty="0" spc="-5">
                <a:latin typeface="Arial"/>
                <a:cs typeface="Arial"/>
              </a:rPr>
              <a:t> </a:t>
            </a:r>
            <a:r>
              <a:rPr dirty="0" spc="-5">
                <a:latin typeface="Arial"/>
                <a:cs typeface="Arial"/>
              </a:rPr>
              <a:t>Academy</a:t>
            </a:r>
          </a:p>
          <a:p>
            <a:pPr marL="12700">
              <a:lnSpc>
                <a:spcPct val="100000"/>
              </a:lnSpc>
              <a:spcBef>
                <a:spcPts val="470"/>
              </a:spcBef>
            </a:pPr>
            <a:r>
              <a:rPr dirty="0">
                <a:latin typeface="Arial"/>
                <a:cs typeface="Arial"/>
              </a:rPr>
              <a:t>by the University of Washington who </a:t>
            </a:r>
            <a:r>
              <a:rPr dirty="0" spc="-5">
                <a:latin typeface="Arial"/>
                <a:cs typeface="Arial"/>
              </a:rPr>
              <a:t>later </a:t>
            </a:r>
            <a:r>
              <a:rPr dirty="0">
                <a:latin typeface="Arial"/>
                <a:cs typeface="Arial"/>
              </a:rPr>
              <a:t>sold it to</a:t>
            </a:r>
            <a:r>
              <a:rPr dirty="0" spc="-70">
                <a:latin typeface="Arial"/>
                <a:cs typeface="Arial"/>
              </a:rPr>
              <a:t> </a:t>
            </a:r>
            <a:r>
              <a:rPr dirty="0">
                <a:latin typeface="Arial"/>
                <a:cs typeface="Arial"/>
              </a:rPr>
              <a:t>SKSD.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2362" y="1805010"/>
            <a:ext cx="8415655" cy="3959225"/>
          </a:xfrm>
          <a:prstGeom prst="rect">
            <a:avLst/>
          </a:prstGeom>
        </p:spPr>
        <p:txBody>
          <a:bodyPr wrap="square" lIns="0" tIns="0" rIns="0" bIns="0" rtlCol="0" vert="horz">
            <a:spAutoFit/>
          </a:bodyPr>
          <a:lstStyle/>
          <a:p>
            <a:pPr marL="12700" marR="5080">
              <a:lnSpc>
                <a:spcPts val="1540"/>
              </a:lnSpc>
            </a:pPr>
            <a:r>
              <a:rPr dirty="0" sz="1600" spc="-5">
                <a:latin typeface="Arial"/>
                <a:cs typeface="Arial"/>
              </a:rPr>
              <a:t>DLA Disposition Services </a:t>
            </a:r>
            <a:r>
              <a:rPr dirty="0" sz="1600">
                <a:latin typeface="Arial"/>
                <a:cs typeface="Arial"/>
              </a:rPr>
              <a:t>staff members at Fort Meade, Maryland, recently coordinated the  </a:t>
            </a:r>
            <a:r>
              <a:rPr dirty="0" sz="1600">
                <a:latin typeface="Arial"/>
                <a:cs typeface="Arial"/>
              </a:rPr>
              <a:t>donation of a 21-boat fleet </a:t>
            </a:r>
            <a:r>
              <a:rPr dirty="0" sz="1600" spc="-5">
                <a:latin typeface="Arial"/>
                <a:cs typeface="Arial"/>
              </a:rPr>
              <a:t>of </a:t>
            </a:r>
            <a:r>
              <a:rPr dirty="0" sz="1600">
                <a:latin typeface="Arial"/>
                <a:cs typeface="Arial"/>
              </a:rPr>
              <a:t>two-person sailing </a:t>
            </a:r>
            <a:r>
              <a:rPr dirty="0" sz="1600" spc="-5">
                <a:latin typeface="Arial"/>
                <a:cs typeface="Arial"/>
              </a:rPr>
              <a:t>dinghies previously </a:t>
            </a:r>
            <a:r>
              <a:rPr dirty="0" sz="1600">
                <a:latin typeface="Arial"/>
                <a:cs typeface="Arial"/>
              </a:rPr>
              <a:t>used by the team for  </a:t>
            </a:r>
            <a:r>
              <a:rPr dirty="0" sz="1600">
                <a:latin typeface="Arial"/>
                <a:cs typeface="Arial"/>
              </a:rPr>
              <a:t>academy-hosted regattas on the Severn River. The dinghies –called </a:t>
            </a:r>
            <a:r>
              <a:rPr dirty="0" sz="1600" spc="-5">
                <a:latin typeface="Arial"/>
                <a:cs typeface="Arial"/>
              </a:rPr>
              <a:t>Club </a:t>
            </a:r>
            <a:r>
              <a:rPr dirty="0" sz="1600">
                <a:latin typeface="Arial"/>
                <a:cs typeface="Arial"/>
              </a:rPr>
              <a:t>FJs </a:t>
            </a:r>
            <a:r>
              <a:rPr dirty="0" sz="1600" spc="-5">
                <a:latin typeface="Arial"/>
                <a:cs typeface="Arial"/>
              </a:rPr>
              <a:t>of </a:t>
            </a:r>
            <a:r>
              <a:rPr dirty="0" sz="1600">
                <a:latin typeface="Arial"/>
                <a:cs typeface="Arial"/>
              </a:rPr>
              <a:t>Flying  </a:t>
            </a:r>
            <a:r>
              <a:rPr dirty="0" sz="1600">
                <a:latin typeface="Arial"/>
                <a:cs typeface="Arial"/>
              </a:rPr>
              <a:t>Juniors – </a:t>
            </a:r>
            <a:r>
              <a:rPr dirty="0" sz="1600" spc="-5">
                <a:latin typeface="Arial"/>
                <a:cs typeface="Arial"/>
              </a:rPr>
              <a:t>are </a:t>
            </a:r>
            <a:r>
              <a:rPr dirty="0" sz="1600">
                <a:latin typeface="Arial"/>
                <a:cs typeface="Arial"/>
              </a:rPr>
              <a:t>worth more than $5,000 apiece and were put through their paces for seven  </a:t>
            </a:r>
            <a:r>
              <a:rPr dirty="0" sz="1600">
                <a:latin typeface="Arial"/>
                <a:cs typeface="Arial"/>
              </a:rPr>
              <a:t>summers by the Naval Academy’s varsity offshore sailing team, </a:t>
            </a:r>
            <a:r>
              <a:rPr dirty="0" sz="1600" spc="-5">
                <a:latin typeface="Arial"/>
                <a:cs typeface="Arial"/>
              </a:rPr>
              <a:t>beginning in 2005. </a:t>
            </a:r>
            <a:r>
              <a:rPr dirty="0" sz="1600">
                <a:latin typeface="Arial"/>
                <a:cs typeface="Arial"/>
              </a:rPr>
              <a:t>According  </a:t>
            </a:r>
            <a:r>
              <a:rPr dirty="0" sz="1600">
                <a:latin typeface="Arial"/>
                <a:cs typeface="Arial"/>
              </a:rPr>
              <a:t>to academy sailing officials, the school replaced its fleet with a new set of Club FJs in  October 2012, rendering the boats</a:t>
            </a:r>
            <a:r>
              <a:rPr dirty="0" sz="1600" spc="-95">
                <a:latin typeface="Arial"/>
                <a:cs typeface="Arial"/>
              </a:rPr>
              <a:t> </a:t>
            </a:r>
            <a:r>
              <a:rPr dirty="0" sz="1600">
                <a:latin typeface="Arial"/>
                <a:cs typeface="Arial"/>
              </a:rPr>
              <a:t>excess.</a:t>
            </a:r>
            <a:endParaRPr sz="1600">
              <a:latin typeface="Arial"/>
              <a:cs typeface="Arial"/>
            </a:endParaRPr>
          </a:p>
          <a:p>
            <a:pPr>
              <a:lnSpc>
                <a:spcPct val="100000"/>
              </a:lnSpc>
              <a:spcBef>
                <a:spcPts val="17"/>
              </a:spcBef>
            </a:pPr>
            <a:endParaRPr sz="1450">
              <a:latin typeface="Times New Roman"/>
              <a:cs typeface="Times New Roman"/>
            </a:endParaRPr>
          </a:p>
          <a:p>
            <a:pPr algn="just" marL="12700" marR="55244">
              <a:lnSpc>
                <a:spcPts val="1540"/>
              </a:lnSpc>
            </a:pPr>
            <a:r>
              <a:rPr dirty="0" sz="1600">
                <a:latin typeface="Arial"/>
                <a:cs typeface="Arial"/>
              </a:rPr>
              <a:t>The recipient of the fleet lies 232 miles to the northeast – as the crow flies, not as the dinghy  sails – at the State University of New York Maritime College, which has a mandate to supply  the United States with sea-ready sailors. Its student body earns nautical-related degrees and  travels the world each summer aboard the 565-foot Training </a:t>
            </a:r>
            <a:r>
              <a:rPr dirty="0" sz="1600" spc="-5">
                <a:latin typeface="Arial"/>
                <a:cs typeface="Arial"/>
              </a:rPr>
              <a:t>Ship Empire State</a:t>
            </a:r>
            <a:r>
              <a:rPr dirty="0" sz="1600" spc="-65">
                <a:latin typeface="Arial"/>
                <a:cs typeface="Arial"/>
              </a:rPr>
              <a:t> </a:t>
            </a:r>
            <a:r>
              <a:rPr dirty="0" sz="1600" spc="-5">
                <a:latin typeface="Arial"/>
                <a:cs typeface="Arial"/>
              </a:rPr>
              <a:t>IV.</a:t>
            </a:r>
            <a:endParaRPr sz="1600">
              <a:latin typeface="Arial"/>
              <a:cs typeface="Arial"/>
            </a:endParaRPr>
          </a:p>
          <a:p>
            <a:pPr>
              <a:lnSpc>
                <a:spcPct val="100000"/>
              </a:lnSpc>
              <a:spcBef>
                <a:spcPts val="24"/>
              </a:spcBef>
            </a:pPr>
            <a:endParaRPr sz="1450">
              <a:latin typeface="Times New Roman"/>
              <a:cs typeface="Times New Roman"/>
            </a:endParaRPr>
          </a:p>
          <a:p>
            <a:pPr marL="12700" marR="19050">
              <a:lnSpc>
                <a:spcPts val="1540"/>
              </a:lnSpc>
            </a:pPr>
            <a:r>
              <a:rPr dirty="0" sz="1600">
                <a:latin typeface="Arial"/>
                <a:cs typeface="Arial"/>
              </a:rPr>
              <a:t>The New York City-based SUNY Maritime also got its start shortly after the Civil War, </a:t>
            </a:r>
            <a:r>
              <a:rPr dirty="0" sz="1600" spc="-5">
                <a:latin typeface="Arial"/>
                <a:cs typeface="Arial"/>
              </a:rPr>
              <a:t>which  </a:t>
            </a:r>
            <a:r>
              <a:rPr dirty="0" sz="1600">
                <a:latin typeface="Arial"/>
                <a:cs typeface="Arial"/>
              </a:rPr>
              <a:t>crippled the </a:t>
            </a:r>
            <a:r>
              <a:rPr dirty="0" sz="1600" spc="-5">
                <a:latin typeface="Arial"/>
                <a:cs typeface="Arial"/>
              </a:rPr>
              <a:t>nation’s </a:t>
            </a:r>
            <a:r>
              <a:rPr dirty="0" sz="1600">
                <a:latin typeface="Arial"/>
                <a:cs typeface="Arial"/>
              </a:rPr>
              <a:t>shipping industry. There’s a historical precedent for the donation of the  </a:t>
            </a:r>
            <a:r>
              <a:rPr dirty="0" sz="1600">
                <a:latin typeface="Arial"/>
                <a:cs typeface="Arial"/>
              </a:rPr>
              <a:t>current fleet of Club FJs. SUNY Maritime – the first of its kind in the country – began as a  water-based institution, existing entirely upon the USS St. Mary’s, a donated Navy vessel set  up as a grammar school that would cruise with the students in the summer. In 1907, the  school moved to the also-donated Navy </a:t>
            </a:r>
            <a:r>
              <a:rPr dirty="0" sz="1600" spc="-5">
                <a:latin typeface="Arial"/>
                <a:cs typeface="Arial"/>
              </a:rPr>
              <a:t>gunboat USS Newport, which would </a:t>
            </a:r>
            <a:r>
              <a:rPr dirty="0" sz="1600">
                <a:latin typeface="Arial"/>
                <a:cs typeface="Arial"/>
              </a:rPr>
              <a:t>move in and out  </a:t>
            </a:r>
            <a:r>
              <a:rPr dirty="0" sz="1600">
                <a:latin typeface="Arial"/>
                <a:cs typeface="Arial"/>
              </a:rPr>
              <a:t>of active Navy service in the </a:t>
            </a:r>
            <a:r>
              <a:rPr dirty="0" sz="1600" spc="-5">
                <a:latin typeface="Arial"/>
                <a:cs typeface="Arial"/>
              </a:rPr>
              <a:t>following</a:t>
            </a:r>
            <a:r>
              <a:rPr dirty="0" sz="1600" spc="-105">
                <a:latin typeface="Arial"/>
                <a:cs typeface="Arial"/>
              </a:rPr>
              <a:t> </a:t>
            </a:r>
            <a:r>
              <a:rPr dirty="0" sz="1600" spc="-5">
                <a:latin typeface="Arial"/>
                <a:cs typeface="Arial"/>
              </a:rPr>
              <a:t>decades.</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body" idx="1"/>
          </p:nvPr>
        </p:nvSpPr>
        <p:spPr>
          <a:prstGeom prst="rect"/>
        </p:spPr>
        <p:txBody>
          <a:bodyPr wrap="square" lIns="0" tIns="813128" rIns="0" bIns="0" rtlCol="0" vert="horz">
            <a:spAutoFit/>
          </a:bodyPr>
          <a:lstStyle/>
          <a:p>
            <a:pPr marL="133350" marR="5080" indent="-58419">
              <a:lnSpc>
                <a:spcPct val="100699"/>
              </a:lnSpc>
            </a:pPr>
            <a:r>
              <a:rPr dirty="0" spc="20"/>
              <a:t>NOT </a:t>
            </a:r>
            <a:r>
              <a:rPr dirty="0" spc="15">
                <a:latin typeface="Arial"/>
                <a:cs typeface="Arial"/>
              </a:rPr>
              <a:t>QUITE </a:t>
            </a:r>
            <a:r>
              <a:rPr dirty="0" spc="15"/>
              <a:t>YET </a:t>
            </a:r>
            <a:r>
              <a:rPr dirty="0" spc="20"/>
              <a:t>THE</a:t>
            </a:r>
            <a:r>
              <a:rPr dirty="0" spc="-55"/>
              <a:t> </a:t>
            </a:r>
            <a:r>
              <a:rPr dirty="0" spc="20"/>
              <a:t>END  </a:t>
            </a:r>
            <a:r>
              <a:rPr dirty="0" spc="20"/>
              <a:t>OF THE </a:t>
            </a:r>
            <a:r>
              <a:rPr dirty="0" spc="15"/>
              <a:t>LIVELEY</a:t>
            </a:r>
            <a:r>
              <a:rPr dirty="0" spc="-65"/>
              <a:t> </a:t>
            </a:r>
            <a:r>
              <a:rPr dirty="0" spc="10"/>
              <a:t>STORY</a:t>
            </a:r>
            <a:r>
              <a:rPr dirty="0" spc="10">
                <a:latin typeface="Arial"/>
                <a:cs typeface="Aria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1277785" y="1032255"/>
            <a:ext cx="7569200" cy="610235"/>
          </a:xfrm>
          <a:prstGeom prst="rect"/>
        </p:spPr>
        <p:txBody>
          <a:bodyPr wrap="square" lIns="0" tIns="0" rIns="0" bIns="0" rtlCol="0" vert="horz">
            <a:spAutoFit/>
          </a:bodyPr>
          <a:lstStyle/>
          <a:p>
            <a:pPr marL="12700">
              <a:lnSpc>
                <a:spcPct val="100000"/>
              </a:lnSpc>
              <a:tabLst>
                <a:tab pos="2973705" algn="l"/>
              </a:tabLst>
            </a:pPr>
            <a:r>
              <a:rPr dirty="0" sz="3950" spc="5">
                <a:latin typeface="Arial"/>
                <a:cs typeface="Arial"/>
              </a:rPr>
              <a:t>Short</a:t>
            </a:r>
            <a:r>
              <a:rPr dirty="0" sz="3950">
                <a:latin typeface="Arial"/>
                <a:cs typeface="Arial"/>
              </a:rPr>
              <a:t> </a:t>
            </a:r>
            <a:r>
              <a:rPr dirty="0" sz="3950" spc="5">
                <a:latin typeface="Arial"/>
                <a:cs typeface="Arial"/>
              </a:rPr>
              <a:t>Video	</a:t>
            </a:r>
            <a:r>
              <a:rPr dirty="0" sz="3950">
                <a:latin typeface="Arial"/>
                <a:cs typeface="Arial"/>
              </a:rPr>
              <a:t>of Lively</a:t>
            </a:r>
            <a:r>
              <a:rPr dirty="0" sz="3950" spc="-65">
                <a:latin typeface="Arial"/>
                <a:cs typeface="Arial"/>
              </a:rPr>
              <a:t> </a:t>
            </a:r>
            <a:r>
              <a:rPr dirty="0" sz="3950">
                <a:latin typeface="Arial"/>
                <a:cs typeface="Arial"/>
              </a:rPr>
              <a:t>Underway</a:t>
            </a:r>
            <a:endParaRPr sz="3950">
              <a:latin typeface="Arial"/>
              <a:cs typeface="Arial"/>
            </a:endParaRPr>
          </a:p>
        </p:txBody>
      </p:sp>
      <p:sp>
        <p:nvSpPr>
          <p:cNvPr id="4" name="object 4"/>
          <p:cNvSpPr txBox="1"/>
          <p:nvPr/>
        </p:nvSpPr>
        <p:spPr>
          <a:xfrm>
            <a:off x="2825064" y="2384689"/>
            <a:ext cx="4474845" cy="974090"/>
          </a:xfrm>
          <a:prstGeom prst="rect">
            <a:avLst/>
          </a:prstGeom>
        </p:spPr>
        <p:txBody>
          <a:bodyPr wrap="square" lIns="0" tIns="0" rIns="0" bIns="0" rtlCol="0" vert="horz">
            <a:spAutoFit/>
          </a:bodyPr>
          <a:lstStyle/>
          <a:p>
            <a:pPr marL="83185" marR="5080" indent="-71120">
              <a:lnSpc>
                <a:spcPct val="119400"/>
              </a:lnSpc>
            </a:pPr>
            <a:r>
              <a:rPr dirty="0" sz="2650" spc="-10" b="1">
                <a:latin typeface="Arial"/>
                <a:cs typeface="Arial"/>
              </a:rPr>
              <a:t>Kitsap Sun Short Video Clip  </a:t>
            </a:r>
            <a:r>
              <a:rPr dirty="0" sz="2650" spc="-15" b="1">
                <a:latin typeface="Arial"/>
                <a:cs typeface="Arial"/>
              </a:rPr>
              <a:t>SKSD </a:t>
            </a:r>
            <a:r>
              <a:rPr dirty="0" sz="2650" spc="-10" b="1">
                <a:latin typeface="Arial"/>
                <a:cs typeface="Arial"/>
              </a:rPr>
              <a:t>41' </a:t>
            </a:r>
            <a:r>
              <a:rPr dirty="0" sz="2650" spc="-5" b="1">
                <a:latin typeface="Arial"/>
                <a:cs typeface="Arial"/>
              </a:rPr>
              <a:t>Lively</a:t>
            </a:r>
            <a:r>
              <a:rPr dirty="0" sz="2650" spc="-35" b="1">
                <a:latin typeface="Arial"/>
                <a:cs typeface="Arial"/>
              </a:rPr>
              <a:t> </a:t>
            </a:r>
            <a:r>
              <a:rPr dirty="0" sz="2650" spc="-15" b="1">
                <a:latin typeface="Arial"/>
                <a:cs typeface="Arial"/>
              </a:rPr>
              <a:t>Underway.</a:t>
            </a:r>
            <a:endParaRPr sz="2650">
              <a:latin typeface="Arial"/>
              <a:cs typeface="Arial"/>
            </a:endParaRPr>
          </a:p>
        </p:txBody>
      </p:sp>
      <p:sp>
        <p:nvSpPr>
          <p:cNvPr id="5" name="object 5"/>
          <p:cNvSpPr/>
          <p:nvPr/>
        </p:nvSpPr>
        <p:spPr>
          <a:xfrm>
            <a:off x="607421" y="4172115"/>
            <a:ext cx="8908415" cy="0"/>
          </a:xfrm>
          <a:custGeom>
            <a:avLst/>
            <a:gdLst/>
            <a:ahLst/>
            <a:cxnLst/>
            <a:rect l="l" t="t" r="r" b="b"/>
            <a:pathLst>
              <a:path w="8908415" h="0">
                <a:moveTo>
                  <a:pt x="0" y="0"/>
                </a:moveTo>
                <a:lnTo>
                  <a:pt x="8907808" y="0"/>
                </a:lnTo>
              </a:path>
            </a:pathLst>
          </a:custGeom>
          <a:ln w="15240">
            <a:solidFill>
              <a:srgbClr val="009A9A"/>
            </a:solidFill>
          </a:ln>
        </p:spPr>
        <p:txBody>
          <a:bodyPr wrap="square" lIns="0" tIns="0" rIns="0" bIns="0" rtlCol="0"/>
          <a:lstStyle/>
          <a:p/>
        </p:txBody>
      </p:sp>
      <p:sp>
        <p:nvSpPr>
          <p:cNvPr id="6" name="object 6"/>
          <p:cNvSpPr txBox="1"/>
          <p:nvPr/>
        </p:nvSpPr>
        <p:spPr>
          <a:xfrm>
            <a:off x="591566" y="3891026"/>
            <a:ext cx="8938260" cy="1728470"/>
          </a:xfrm>
          <a:prstGeom prst="rect">
            <a:avLst/>
          </a:prstGeom>
        </p:spPr>
        <p:txBody>
          <a:bodyPr wrap="square" lIns="0" tIns="0" rIns="0" bIns="0" rtlCol="0" vert="horz">
            <a:spAutoFit/>
          </a:bodyPr>
          <a:lstStyle/>
          <a:p>
            <a:pPr marL="12700">
              <a:lnSpc>
                <a:spcPct val="100000"/>
              </a:lnSpc>
            </a:pPr>
            <a:r>
              <a:rPr dirty="0" sz="1750" spc="-5">
                <a:solidFill>
                  <a:srgbClr val="009A9A"/>
                </a:solidFill>
                <a:latin typeface="Arial"/>
                <a:cs typeface="Arial"/>
                <a:hlinkClick r:id="rId2"/>
              </a:rPr>
              <a:t>https://drive.google.com/file/d/1Dj2ykKSVxzY6qh0lsp9UsNv8-Q4vZaAb/view?usp=sharing</a:t>
            </a:r>
            <a:endParaRPr sz="1750">
              <a:latin typeface="Arial"/>
              <a:cs typeface="Arial"/>
            </a:endParaRPr>
          </a:p>
          <a:p>
            <a:pPr>
              <a:lnSpc>
                <a:spcPct val="100000"/>
              </a:lnSpc>
            </a:pPr>
            <a:endParaRPr sz="1700">
              <a:latin typeface="Times New Roman"/>
              <a:cs typeface="Times New Roman"/>
            </a:endParaRPr>
          </a:p>
          <a:p>
            <a:pPr algn="ctr" marR="358775">
              <a:lnSpc>
                <a:spcPct val="100000"/>
              </a:lnSpc>
              <a:spcBef>
                <a:spcPts val="1405"/>
              </a:spcBef>
            </a:pPr>
            <a:r>
              <a:rPr dirty="0" sz="1950" spc="15" b="1" i="1">
                <a:latin typeface="Arial"/>
                <a:cs typeface="Arial"/>
              </a:rPr>
              <a:t>Please Turn on Your</a:t>
            </a:r>
            <a:r>
              <a:rPr dirty="0" sz="1950" spc="-75" b="1" i="1">
                <a:latin typeface="Arial"/>
                <a:cs typeface="Arial"/>
              </a:rPr>
              <a:t> </a:t>
            </a:r>
            <a:r>
              <a:rPr dirty="0" sz="1950" spc="15" b="1" i="1">
                <a:latin typeface="Arial"/>
                <a:cs typeface="Arial"/>
              </a:rPr>
              <a:t>Sound</a:t>
            </a:r>
            <a:endParaRPr sz="1950">
              <a:latin typeface="Arial"/>
              <a:cs typeface="Arial"/>
            </a:endParaRPr>
          </a:p>
          <a:p>
            <a:pPr algn="ctr" marR="358140">
              <a:lnSpc>
                <a:spcPct val="100000"/>
              </a:lnSpc>
              <a:spcBef>
                <a:spcPts val="520"/>
              </a:spcBef>
            </a:pPr>
            <a:r>
              <a:rPr dirty="0" sz="1950" spc="15" b="1">
                <a:latin typeface="Arial"/>
                <a:cs typeface="Arial"/>
              </a:rPr>
              <a:t>SKSD </a:t>
            </a:r>
            <a:r>
              <a:rPr dirty="0" sz="1950" spc="10" b="1">
                <a:latin typeface="Arial"/>
                <a:cs typeface="Arial"/>
              </a:rPr>
              <a:t>STILL </a:t>
            </a:r>
            <a:r>
              <a:rPr dirty="0" sz="1950" spc="20" b="1">
                <a:latin typeface="Arial"/>
                <a:cs typeface="Arial"/>
              </a:rPr>
              <a:t>OWNS THE </a:t>
            </a:r>
            <a:r>
              <a:rPr dirty="0" sz="1950" spc="15" b="1">
                <a:latin typeface="Arial"/>
                <a:cs typeface="Arial"/>
              </a:rPr>
              <a:t>BIGGEST </a:t>
            </a:r>
            <a:r>
              <a:rPr dirty="0" sz="1950" spc="5" b="1">
                <a:latin typeface="Arial"/>
                <a:cs typeface="Arial"/>
              </a:rPr>
              <a:t>(44') </a:t>
            </a:r>
            <a:r>
              <a:rPr dirty="0" sz="1950" spc="10" b="1">
                <a:latin typeface="Arial"/>
                <a:cs typeface="Arial"/>
              </a:rPr>
              <a:t>SAIL </a:t>
            </a:r>
            <a:r>
              <a:rPr dirty="0" sz="1950" spc="15" b="1">
                <a:latin typeface="Arial"/>
                <a:cs typeface="Arial"/>
              </a:rPr>
              <a:t>BOAT</a:t>
            </a:r>
            <a:r>
              <a:rPr dirty="0" sz="1950" spc="-65" b="1">
                <a:latin typeface="Arial"/>
                <a:cs typeface="Arial"/>
              </a:rPr>
              <a:t> </a:t>
            </a:r>
            <a:r>
              <a:rPr dirty="0" sz="1950" spc="20" b="1">
                <a:latin typeface="Arial"/>
                <a:cs typeface="Arial"/>
              </a:rPr>
              <a:t>OF</a:t>
            </a:r>
            <a:endParaRPr sz="1950">
              <a:latin typeface="Arial"/>
              <a:cs typeface="Arial"/>
            </a:endParaRPr>
          </a:p>
          <a:p>
            <a:pPr algn="ctr" marR="358775">
              <a:lnSpc>
                <a:spcPct val="100000"/>
              </a:lnSpc>
              <a:spcBef>
                <a:spcPts val="520"/>
              </a:spcBef>
            </a:pPr>
            <a:r>
              <a:rPr dirty="0" sz="1950" spc="15" b="1">
                <a:latin typeface="Arial"/>
                <a:cs typeface="Arial"/>
              </a:rPr>
              <a:t>ALL SCHOOL </a:t>
            </a:r>
            <a:r>
              <a:rPr dirty="0" sz="1950" spc="10" b="1">
                <a:latin typeface="Arial"/>
                <a:cs typeface="Arial"/>
              </a:rPr>
              <a:t>DISTRICTS IN </a:t>
            </a:r>
            <a:r>
              <a:rPr dirty="0" sz="1950" spc="15" b="1">
                <a:latin typeface="Arial"/>
                <a:cs typeface="Arial"/>
              </a:rPr>
              <a:t>THE</a:t>
            </a:r>
            <a:r>
              <a:rPr dirty="0" sz="1950" spc="-25" b="1">
                <a:latin typeface="Arial"/>
                <a:cs typeface="Arial"/>
              </a:rPr>
              <a:t> </a:t>
            </a:r>
            <a:r>
              <a:rPr dirty="0" sz="1950" spc="10" b="1">
                <a:latin typeface="Arial"/>
                <a:cs typeface="Arial"/>
              </a:rPr>
              <a:t>NATION!</a:t>
            </a:r>
            <a:endParaRPr sz="195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880363" y="730504"/>
            <a:ext cx="8297545" cy="610235"/>
          </a:xfrm>
          <a:prstGeom prst="rect"/>
        </p:spPr>
        <p:txBody>
          <a:bodyPr wrap="square" lIns="0" tIns="0" rIns="0" bIns="0" rtlCol="0" vert="horz">
            <a:spAutoFit/>
          </a:bodyPr>
          <a:lstStyle/>
          <a:p>
            <a:pPr marL="12700">
              <a:lnSpc>
                <a:spcPct val="100000"/>
              </a:lnSpc>
            </a:pPr>
            <a:r>
              <a:rPr dirty="0" sz="3950">
                <a:latin typeface="Arial"/>
                <a:cs typeface="Arial"/>
              </a:rPr>
              <a:t>HOW </a:t>
            </a:r>
            <a:r>
              <a:rPr dirty="0" sz="3950" spc="5">
                <a:latin typeface="Arial"/>
                <a:cs typeface="Arial"/>
              </a:rPr>
              <a:t>SKSD </a:t>
            </a:r>
            <a:r>
              <a:rPr dirty="0" sz="3950">
                <a:latin typeface="Arial"/>
                <a:cs typeface="Arial"/>
              </a:rPr>
              <a:t>AQUIRED </a:t>
            </a:r>
            <a:r>
              <a:rPr dirty="0" sz="3950" spc="5">
                <a:latin typeface="Arial"/>
                <a:cs typeface="Arial"/>
              </a:rPr>
              <a:t>THE</a:t>
            </a:r>
            <a:r>
              <a:rPr dirty="0" sz="3950" spc="-50">
                <a:latin typeface="Arial"/>
                <a:cs typeface="Arial"/>
              </a:rPr>
              <a:t> </a:t>
            </a:r>
            <a:r>
              <a:rPr dirty="0" sz="3950" spc="5">
                <a:latin typeface="Arial"/>
                <a:cs typeface="Arial"/>
              </a:rPr>
              <a:t>LIVELY</a:t>
            </a:r>
            <a:endParaRPr sz="3950">
              <a:latin typeface="Arial"/>
              <a:cs typeface="Arial"/>
            </a:endParaRPr>
          </a:p>
        </p:txBody>
      </p:sp>
      <p:sp>
        <p:nvSpPr>
          <p:cNvPr id="4" name="object 4"/>
          <p:cNvSpPr/>
          <p:nvPr/>
        </p:nvSpPr>
        <p:spPr>
          <a:xfrm>
            <a:off x="754380" y="1874519"/>
            <a:ext cx="7707630" cy="5590032"/>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0548" y="4820407"/>
            <a:ext cx="5426710" cy="311785"/>
          </a:xfrm>
          <a:custGeom>
            <a:avLst/>
            <a:gdLst/>
            <a:ahLst/>
            <a:cxnLst/>
            <a:rect l="l" t="t" r="r" b="b"/>
            <a:pathLst>
              <a:path w="5426710" h="311785">
                <a:moveTo>
                  <a:pt x="5426506" y="181034"/>
                </a:moveTo>
                <a:lnTo>
                  <a:pt x="5426506" y="130194"/>
                </a:lnTo>
                <a:lnTo>
                  <a:pt x="5417524" y="80949"/>
                </a:lnTo>
                <a:lnTo>
                  <a:pt x="5399559" y="36488"/>
                </a:lnTo>
                <a:lnTo>
                  <a:pt x="5372612" y="0"/>
                </a:lnTo>
                <a:lnTo>
                  <a:pt x="53895" y="0"/>
                </a:lnTo>
                <a:lnTo>
                  <a:pt x="26947" y="36488"/>
                </a:lnTo>
                <a:lnTo>
                  <a:pt x="8982" y="80949"/>
                </a:lnTo>
                <a:lnTo>
                  <a:pt x="0" y="130194"/>
                </a:lnTo>
                <a:lnTo>
                  <a:pt x="0" y="181034"/>
                </a:lnTo>
                <a:lnTo>
                  <a:pt x="8982" y="230279"/>
                </a:lnTo>
                <a:lnTo>
                  <a:pt x="26947" y="274740"/>
                </a:lnTo>
                <a:lnTo>
                  <a:pt x="53895" y="311228"/>
                </a:lnTo>
                <a:lnTo>
                  <a:pt x="5372612" y="311228"/>
                </a:lnTo>
                <a:lnTo>
                  <a:pt x="5399559" y="274740"/>
                </a:lnTo>
                <a:lnTo>
                  <a:pt x="5417524" y="230279"/>
                </a:lnTo>
                <a:lnTo>
                  <a:pt x="5426506" y="181034"/>
                </a:lnTo>
                <a:close/>
              </a:path>
            </a:pathLst>
          </a:custGeom>
          <a:solidFill>
            <a:srgbClr val="FFFF00"/>
          </a:solidFill>
        </p:spPr>
        <p:txBody>
          <a:bodyPr wrap="square" lIns="0" tIns="0" rIns="0" bIns="0" rtlCol="0"/>
          <a:lstStyle/>
          <a:p/>
        </p:txBody>
      </p:sp>
      <p:sp>
        <p:nvSpPr>
          <p:cNvPr id="3" name="object 3"/>
          <p:cNvSpPr/>
          <p:nvPr/>
        </p:nvSpPr>
        <p:spPr>
          <a:xfrm>
            <a:off x="550548" y="4551370"/>
            <a:ext cx="8923020" cy="311785"/>
          </a:xfrm>
          <a:custGeom>
            <a:avLst/>
            <a:gdLst/>
            <a:ahLst/>
            <a:cxnLst/>
            <a:rect l="l" t="t" r="r" b="b"/>
            <a:pathLst>
              <a:path w="8923020" h="311785">
                <a:moveTo>
                  <a:pt x="8922633" y="181034"/>
                </a:moveTo>
                <a:lnTo>
                  <a:pt x="8922633" y="130195"/>
                </a:lnTo>
                <a:lnTo>
                  <a:pt x="8913651" y="80949"/>
                </a:lnTo>
                <a:lnTo>
                  <a:pt x="8895685" y="36488"/>
                </a:lnTo>
                <a:lnTo>
                  <a:pt x="8868738" y="0"/>
                </a:lnTo>
                <a:lnTo>
                  <a:pt x="53895" y="0"/>
                </a:lnTo>
                <a:lnTo>
                  <a:pt x="26947" y="36488"/>
                </a:lnTo>
                <a:lnTo>
                  <a:pt x="8982" y="80949"/>
                </a:lnTo>
                <a:lnTo>
                  <a:pt x="0" y="130195"/>
                </a:lnTo>
                <a:lnTo>
                  <a:pt x="0" y="181034"/>
                </a:lnTo>
                <a:lnTo>
                  <a:pt x="8982" y="230280"/>
                </a:lnTo>
                <a:lnTo>
                  <a:pt x="26947" y="274741"/>
                </a:lnTo>
                <a:lnTo>
                  <a:pt x="53895" y="311230"/>
                </a:lnTo>
                <a:lnTo>
                  <a:pt x="8868738" y="311230"/>
                </a:lnTo>
                <a:lnTo>
                  <a:pt x="8895685" y="274741"/>
                </a:lnTo>
                <a:lnTo>
                  <a:pt x="8913651" y="230280"/>
                </a:lnTo>
                <a:lnTo>
                  <a:pt x="8922633" y="181034"/>
                </a:lnTo>
                <a:close/>
              </a:path>
            </a:pathLst>
          </a:custGeom>
          <a:solidFill>
            <a:srgbClr val="FFFF00"/>
          </a:solidFill>
        </p:spPr>
        <p:txBody>
          <a:bodyPr wrap="square" lIns="0" tIns="0" rIns="0" bIns="0" rtlCol="0"/>
          <a:lstStyle/>
          <a:p/>
        </p:txBody>
      </p:sp>
      <p:sp>
        <p:nvSpPr>
          <p:cNvPr id="4" name="object 4"/>
          <p:cNvSpPr/>
          <p:nvPr/>
        </p:nvSpPr>
        <p:spPr>
          <a:xfrm>
            <a:off x="550548" y="4282333"/>
            <a:ext cx="8249920" cy="311785"/>
          </a:xfrm>
          <a:custGeom>
            <a:avLst/>
            <a:gdLst/>
            <a:ahLst/>
            <a:cxnLst/>
            <a:rect l="l" t="t" r="r" b="b"/>
            <a:pathLst>
              <a:path w="8249920" h="311785">
                <a:moveTo>
                  <a:pt x="8249863" y="181034"/>
                </a:moveTo>
                <a:lnTo>
                  <a:pt x="8249863" y="130195"/>
                </a:lnTo>
                <a:lnTo>
                  <a:pt x="8240881" y="80949"/>
                </a:lnTo>
                <a:lnTo>
                  <a:pt x="8222916" y="36488"/>
                </a:lnTo>
                <a:lnTo>
                  <a:pt x="8195968" y="0"/>
                </a:lnTo>
                <a:lnTo>
                  <a:pt x="53895" y="0"/>
                </a:lnTo>
                <a:lnTo>
                  <a:pt x="26947" y="36488"/>
                </a:lnTo>
                <a:lnTo>
                  <a:pt x="8982" y="80949"/>
                </a:lnTo>
                <a:lnTo>
                  <a:pt x="0" y="130195"/>
                </a:lnTo>
                <a:lnTo>
                  <a:pt x="0" y="181034"/>
                </a:lnTo>
                <a:lnTo>
                  <a:pt x="8982" y="230279"/>
                </a:lnTo>
                <a:lnTo>
                  <a:pt x="26947" y="274740"/>
                </a:lnTo>
                <a:lnTo>
                  <a:pt x="53895" y="311228"/>
                </a:lnTo>
                <a:lnTo>
                  <a:pt x="8195968" y="311228"/>
                </a:lnTo>
                <a:lnTo>
                  <a:pt x="8222916" y="274740"/>
                </a:lnTo>
                <a:lnTo>
                  <a:pt x="8240881" y="230279"/>
                </a:lnTo>
                <a:lnTo>
                  <a:pt x="8249863" y="181034"/>
                </a:lnTo>
                <a:close/>
              </a:path>
            </a:pathLst>
          </a:custGeom>
          <a:solidFill>
            <a:srgbClr val="FFFF00"/>
          </a:solidFill>
        </p:spPr>
        <p:txBody>
          <a:bodyPr wrap="square" lIns="0" tIns="0" rIns="0" bIns="0" rtlCol="0"/>
          <a:lstStyle/>
          <a:p/>
        </p:txBody>
      </p:sp>
      <p:sp>
        <p:nvSpPr>
          <p:cNvPr id="5" name="object 5"/>
          <p:cNvSpPr/>
          <p:nvPr/>
        </p:nvSpPr>
        <p:spPr>
          <a:xfrm>
            <a:off x="7314352" y="4013298"/>
            <a:ext cx="1673860" cy="311785"/>
          </a:xfrm>
          <a:custGeom>
            <a:avLst/>
            <a:gdLst/>
            <a:ahLst/>
            <a:cxnLst/>
            <a:rect l="l" t="t" r="r" b="b"/>
            <a:pathLst>
              <a:path w="1673859" h="311785">
                <a:moveTo>
                  <a:pt x="1673680" y="181033"/>
                </a:moveTo>
                <a:lnTo>
                  <a:pt x="1673680" y="130194"/>
                </a:lnTo>
                <a:lnTo>
                  <a:pt x="1664698" y="80949"/>
                </a:lnTo>
                <a:lnTo>
                  <a:pt x="1646733" y="36488"/>
                </a:lnTo>
                <a:lnTo>
                  <a:pt x="1619786" y="0"/>
                </a:lnTo>
                <a:lnTo>
                  <a:pt x="53895" y="0"/>
                </a:lnTo>
                <a:lnTo>
                  <a:pt x="26947" y="36488"/>
                </a:lnTo>
                <a:lnTo>
                  <a:pt x="8982" y="80949"/>
                </a:lnTo>
                <a:lnTo>
                  <a:pt x="0" y="130194"/>
                </a:lnTo>
                <a:lnTo>
                  <a:pt x="0" y="181033"/>
                </a:lnTo>
                <a:lnTo>
                  <a:pt x="8982" y="230278"/>
                </a:lnTo>
                <a:lnTo>
                  <a:pt x="26947" y="274740"/>
                </a:lnTo>
                <a:lnTo>
                  <a:pt x="53895" y="311228"/>
                </a:lnTo>
                <a:lnTo>
                  <a:pt x="1619786" y="311228"/>
                </a:lnTo>
                <a:lnTo>
                  <a:pt x="1646733" y="274740"/>
                </a:lnTo>
                <a:lnTo>
                  <a:pt x="1664698" y="230278"/>
                </a:lnTo>
                <a:lnTo>
                  <a:pt x="1673680" y="181033"/>
                </a:lnTo>
                <a:close/>
              </a:path>
            </a:pathLst>
          </a:custGeom>
          <a:solidFill>
            <a:srgbClr val="FFFF00"/>
          </a:solidFill>
        </p:spPr>
        <p:txBody>
          <a:bodyPr wrap="square" lIns="0" tIns="0" rIns="0" bIns="0" rtlCol="0"/>
          <a:lstStyle/>
          <a:p/>
        </p:txBody>
      </p:sp>
      <p:sp>
        <p:nvSpPr>
          <p:cNvPr id="6" name="object 6"/>
          <p:cNvSpPr/>
          <p:nvPr/>
        </p:nvSpPr>
        <p:spPr>
          <a:xfrm>
            <a:off x="0" y="0"/>
            <a:ext cx="10058400" cy="777240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rgbClr val="00BFFF"/>
          </a:solidFill>
        </p:spPr>
        <p:txBody>
          <a:bodyPr wrap="square" lIns="0" tIns="0" rIns="0" bIns="0" rtlCol="0"/>
          <a:lstStyle/>
          <a:p/>
        </p:txBody>
      </p:sp>
      <p:sp>
        <p:nvSpPr>
          <p:cNvPr id="7" name="object 7"/>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8" name="object 8"/>
          <p:cNvSpPr txBox="1">
            <a:spLocks noGrp="1"/>
          </p:cNvSpPr>
          <p:nvPr>
            <p:ph type="title"/>
          </p:nvPr>
        </p:nvSpPr>
        <p:spPr>
          <a:prstGeom prst="rect"/>
        </p:spPr>
        <p:txBody>
          <a:bodyPr wrap="square" lIns="0" tIns="192223" rIns="0" bIns="0" rtlCol="0" vert="horz">
            <a:spAutoFit/>
          </a:bodyPr>
          <a:lstStyle/>
          <a:p>
            <a:pPr marL="1192530">
              <a:lnSpc>
                <a:spcPct val="100000"/>
              </a:lnSpc>
            </a:pPr>
            <a:r>
              <a:rPr dirty="0" sz="3050" spc="15">
                <a:latin typeface="Arial"/>
                <a:cs typeface="Arial"/>
              </a:rPr>
              <a:t>HOW </a:t>
            </a:r>
            <a:r>
              <a:rPr dirty="0" sz="3050" spc="10">
                <a:latin typeface="Arial"/>
                <a:cs typeface="Arial"/>
              </a:rPr>
              <a:t>DID </a:t>
            </a:r>
            <a:r>
              <a:rPr dirty="0" sz="3050" spc="15">
                <a:latin typeface="Arial"/>
                <a:cs typeface="Arial"/>
              </a:rPr>
              <a:t>SKSD </a:t>
            </a:r>
            <a:r>
              <a:rPr dirty="0" sz="3050" spc="10">
                <a:latin typeface="Arial"/>
                <a:cs typeface="Arial"/>
              </a:rPr>
              <a:t>AQUIRE </a:t>
            </a:r>
            <a:r>
              <a:rPr dirty="0" sz="3050" spc="15">
                <a:latin typeface="Arial"/>
                <a:cs typeface="Arial"/>
              </a:rPr>
              <a:t>THE</a:t>
            </a:r>
            <a:r>
              <a:rPr dirty="0" sz="3050" spc="-50">
                <a:latin typeface="Arial"/>
                <a:cs typeface="Arial"/>
              </a:rPr>
              <a:t> </a:t>
            </a:r>
            <a:r>
              <a:rPr dirty="0" sz="3050" spc="15">
                <a:latin typeface="Arial"/>
                <a:cs typeface="Arial"/>
              </a:rPr>
              <a:t>LIVELY</a:t>
            </a:r>
            <a:endParaRPr sz="3050">
              <a:latin typeface="Arial"/>
              <a:cs typeface="Arial"/>
            </a:endParaRPr>
          </a:p>
        </p:txBody>
      </p:sp>
      <p:sp>
        <p:nvSpPr>
          <p:cNvPr id="9" name="object 9"/>
          <p:cNvSpPr txBox="1"/>
          <p:nvPr/>
        </p:nvSpPr>
        <p:spPr>
          <a:xfrm>
            <a:off x="591566" y="2169398"/>
            <a:ext cx="8841105" cy="4547235"/>
          </a:xfrm>
          <a:prstGeom prst="rect">
            <a:avLst/>
          </a:prstGeom>
        </p:spPr>
        <p:txBody>
          <a:bodyPr wrap="square" lIns="0" tIns="0" rIns="0" bIns="0" rtlCol="0" vert="horz">
            <a:spAutoFit/>
          </a:bodyPr>
          <a:lstStyle/>
          <a:p>
            <a:pPr marL="12700" marR="1135380">
              <a:lnSpc>
                <a:spcPct val="101800"/>
              </a:lnSpc>
            </a:pPr>
            <a:r>
              <a:rPr dirty="0" sz="1950" spc="10" b="1">
                <a:latin typeface="Arial"/>
                <a:cs typeface="Arial"/>
              </a:rPr>
              <a:t>Sequence of events and </a:t>
            </a:r>
            <a:r>
              <a:rPr dirty="0" sz="1950" spc="15" b="1">
                <a:latin typeface="Arial"/>
                <a:cs typeface="Arial"/>
              </a:rPr>
              <a:t>dates leading </a:t>
            </a:r>
            <a:r>
              <a:rPr dirty="0" sz="1950" spc="10" b="1">
                <a:latin typeface="Arial"/>
                <a:cs typeface="Arial"/>
              </a:rPr>
              <a:t>to the </a:t>
            </a:r>
            <a:r>
              <a:rPr dirty="0" sz="1950" spc="15" b="1">
                <a:latin typeface="Arial"/>
                <a:cs typeface="Arial"/>
              </a:rPr>
              <a:t>decision </a:t>
            </a:r>
            <a:r>
              <a:rPr dirty="0" sz="1950" spc="10" b="1">
                <a:latin typeface="Arial"/>
                <a:cs typeface="Arial"/>
              </a:rPr>
              <a:t>of SKSD’s  </a:t>
            </a:r>
            <a:r>
              <a:rPr dirty="0" sz="1950" spc="15" b="1">
                <a:latin typeface="Arial"/>
                <a:cs typeface="Arial"/>
              </a:rPr>
              <a:t>purchase </a:t>
            </a:r>
            <a:r>
              <a:rPr dirty="0" sz="1950" spc="10" b="1">
                <a:latin typeface="Arial"/>
                <a:cs typeface="Arial"/>
              </a:rPr>
              <a:t>of </a:t>
            </a:r>
            <a:r>
              <a:rPr dirty="0" sz="1950" spc="15" b="1">
                <a:latin typeface="Arial"/>
                <a:cs typeface="Arial"/>
              </a:rPr>
              <a:t>the </a:t>
            </a:r>
            <a:r>
              <a:rPr dirty="0" sz="1950" spc="10" b="1">
                <a:latin typeface="Arial"/>
                <a:cs typeface="Arial"/>
              </a:rPr>
              <a:t>44 foot </a:t>
            </a:r>
            <a:r>
              <a:rPr dirty="0" sz="1950" spc="5" b="1">
                <a:latin typeface="Arial"/>
                <a:cs typeface="Arial"/>
              </a:rPr>
              <a:t>sailing </a:t>
            </a:r>
            <a:r>
              <a:rPr dirty="0" sz="1950" spc="10" b="1">
                <a:latin typeface="Arial"/>
                <a:cs typeface="Arial"/>
              </a:rPr>
              <a:t>yacht </a:t>
            </a:r>
            <a:r>
              <a:rPr dirty="0" sz="1950" spc="20" b="1">
                <a:latin typeface="Arial"/>
                <a:cs typeface="Arial"/>
              </a:rPr>
              <a:t>THE</a:t>
            </a:r>
            <a:r>
              <a:rPr dirty="0" sz="1950" spc="-45" b="1">
                <a:latin typeface="Arial"/>
                <a:cs typeface="Arial"/>
              </a:rPr>
              <a:t> </a:t>
            </a:r>
            <a:r>
              <a:rPr dirty="0" sz="1950" spc="10" b="1">
                <a:latin typeface="Arial"/>
                <a:cs typeface="Arial"/>
              </a:rPr>
              <a:t>LIVELY.</a:t>
            </a:r>
            <a:endParaRPr sz="1950">
              <a:latin typeface="Arial"/>
              <a:cs typeface="Arial"/>
            </a:endParaRPr>
          </a:p>
          <a:p>
            <a:pPr>
              <a:lnSpc>
                <a:spcPct val="100000"/>
              </a:lnSpc>
              <a:spcBef>
                <a:spcPts val="32"/>
              </a:spcBef>
            </a:pPr>
            <a:endParaRPr sz="2050">
              <a:latin typeface="Times New Roman"/>
              <a:cs typeface="Times New Roman"/>
            </a:endParaRPr>
          </a:p>
          <a:p>
            <a:pPr marL="12700">
              <a:lnSpc>
                <a:spcPct val="100000"/>
              </a:lnSpc>
            </a:pPr>
            <a:r>
              <a:rPr dirty="0" sz="2200" spc="-5" b="1">
                <a:latin typeface="Arial"/>
                <a:cs typeface="Arial"/>
              </a:rPr>
              <a:t>September 16,</a:t>
            </a:r>
            <a:r>
              <a:rPr dirty="0" sz="2200" spc="-85" b="1">
                <a:latin typeface="Arial"/>
                <a:cs typeface="Arial"/>
              </a:rPr>
              <a:t> </a:t>
            </a:r>
            <a:r>
              <a:rPr dirty="0" sz="2200" spc="-5" b="1">
                <a:latin typeface="Arial"/>
                <a:cs typeface="Arial"/>
              </a:rPr>
              <a:t>2015</a:t>
            </a:r>
            <a:endParaRPr sz="2200">
              <a:latin typeface="Arial"/>
              <a:cs typeface="Arial"/>
            </a:endParaRPr>
          </a:p>
          <a:p>
            <a:pPr>
              <a:lnSpc>
                <a:spcPct val="100000"/>
              </a:lnSpc>
              <a:spcBef>
                <a:spcPts val="39"/>
              </a:spcBef>
            </a:pPr>
            <a:endParaRPr sz="2250">
              <a:latin typeface="Times New Roman"/>
              <a:cs typeface="Times New Roman"/>
            </a:endParaRPr>
          </a:p>
          <a:p>
            <a:pPr marL="12700" marR="5080" indent="-635">
              <a:lnSpc>
                <a:spcPct val="100899"/>
              </a:lnSpc>
            </a:pPr>
            <a:r>
              <a:rPr dirty="0" sz="1550" spc="-10">
                <a:latin typeface="Arial"/>
                <a:cs typeface="Arial"/>
              </a:rPr>
              <a:t>SKSD Board Meeting Minutes reflect: A 'share' from Capt. Schapler informing </a:t>
            </a:r>
            <a:r>
              <a:rPr dirty="0" sz="1750" spc="5">
                <a:latin typeface="Arial"/>
                <a:cs typeface="Arial"/>
              </a:rPr>
              <a:t>SKSD </a:t>
            </a:r>
            <a:r>
              <a:rPr dirty="0" sz="1750">
                <a:latin typeface="Arial"/>
                <a:cs typeface="Arial"/>
              </a:rPr>
              <a:t>Board that  </a:t>
            </a:r>
            <a:r>
              <a:rPr dirty="0" sz="1750">
                <a:latin typeface="Arial"/>
                <a:cs typeface="Arial"/>
              </a:rPr>
              <a:t>the 44' Lively was available for purchase from U.S. Naval Academy. </a:t>
            </a:r>
            <a:r>
              <a:rPr dirty="0" sz="1750" b="1">
                <a:latin typeface="Arial"/>
                <a:cs typeface="Arial"/>
              </a:rPr>
              <a:t>Capt. Schapler  proposes starting a </a:t>
            </a:r>
            <a:r>
              <a:rPr dirty="0" sz="1750" spc="5" b="1">
                <a:latin typeface="Arial"/>
                <a:cs typeface="Arial"/>
              </a:rPr>
              <a:t>SKSD </a:t>
            </a:r>
            <a:r>
              <a:rPr dirty="0" sz="1750" b="1">
                <a:latin typeface="Arial"/>
                <a:cs typeface="Arial"/>
              </a:rPr>
              <a:t>sailing training program. The goal is to provide an  </a:t>
            </a:r>
            <a:r>
              <a:rPr dirty="0" sz="1750" b="1">
                <a:latin typeface="Arial"/>
                <a:cs typeface="Arial"/>
              </a:rPr>
              <a:t>additional extracurricular activity for students aged 14-18 years of age and to offer  the students the opportunity to qualify as</a:t>
            </a:r>
            <a:r>
              <a:rPr dirty="0" sz="1750" spc="70" b="1">
                <a:latin typeface="Arial"/>
                <a:cs typeface="Arial"/>
              </a:rPr>
              <a:t> </a:t>
            </a:r>
            <a:r>
              <a:rPr dirty="0" sz="1750" b="1">
                <a:latin typeface="Arial"/>
                <a:cs typeface="Arial"/>
              </a:rPr>
              <a:t>skipper</a:t>
            </a:r>
            <a:r>
              <a:rPr dirty="0" sz="1750">
                <a:latin typeface="Arial"/>
                <a:cs typeface="Arial"/>
              </a:rPr>
              <a:t>.</a:t>
            </a:r>
            <a:endParaRPr sz="1750">
              <a:latin typeface="Arial"/>
              <a:cs typeface="Arial"/>
            </a:endParaRPr>
          </a:p>
          <a:p>
            <a:pPr>
              <a:lnSpc>
                <a:spcPct val="100000"/>
              </a:lnSpc>
              <a:spcBef>
                <a:spcPts val="50"/>
              </a:spcBef>
            </a:pPr>
            <a:endParaRPr sz="1800">
              <a:latin typeface="Times New Roman"/>
              <a:cs typeface="Times New Roman"/>
            </a:endParaRPr>
          </a:p>
          <a:p>
            <a:pPr marL="12700" marR="282575">
              <a:lnSpc>
                <a:spcPct val="100800"/>
              </a:lnSpc>
            </a:pPr>
            <a:r>
              <a:rPr dirty="0" sz="1750">
                <a:latin typeface="Arial"/>
                <a:cs typeface="Arial"/>
              </a:rPr>
              <a:t>The program would also teach the Washington State Boater Safety Course. Capt.  Schapler is looking at the condition of </a:t>
            </a:r>
            <a:r>
              <a:rPr dirty="0" sz="1750" spc="-5">
                <a:latin typeface="Arial"/>
                <a:cs typeface="Arial"/>
              </a:rPr>
              <a:t>the </a:t>
            </a:r>
            <a:r>
              <a:rPr dirty="0" sz="1750">
                <a:latin typeface="Arial"/>
                <a:cs typeface="Arial"/>
              </a:rPr>
              <a:t>boat, cost of procurement, maintenance,  </a:t>
            </a:r>
            <a:r>
              <a:rPr dirty="0" sz="1750">
                <a:latin typeface="Arial"/>
                <a:cs typeface="Arial"/>
              </a:rPr>
              <a:t>insurance coverage, and moorage options. School Board Directors Chris Lemke, Greg  Wall, Rebecca Diehl, Keith </a:t>
            </a:r>
            <a:r>
              <a:rPr dirty="0" sz="1750" spc="5">
                <a:latin typeface="Arial"/>
                <a:cs typeface="Arial"/>
              </a:rPr>
              <a:t>Garton, </a:t>
            </a:r>
            <a:r>
              <a:rPr dirty="0" sz="1750">
                <a:latin typeface="Arial"/>
                <a:cs typeface="Arial"/>
              </a:rPr>
              <a:t>Patty Henderson were all present for this  </a:t>
            </a:r>
            <a:r>
              <a:rPr dirty="0" sz="1750">
                <a:latin typeface="Arial"/>
                <a:cs typeface="Arial"/>
              </a:rPr>
              <a:t>presentation.</a:t>
            </a:r>
            <a:endParaRPr sz="175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2485351" y="574293"/>
            <a:ext cx="5930265" cy="1078865"/>
          </a:xfrm>
          <a:prstGeom prst="rect"/>
        </p:spPr>
        <p:txBody>
          <a:bodyPr wrap="square" lIns="0" tIns="0" rIns="0" bIns="0" rtlCol="0" vert="horz">
            <a:spAutoFit/>
          </a:bodyPr>
          <a:lstStyle/>
          <a:p>
            <a:pPr algn="ctr">
              <a:lnSpc>
                <a:spcPct val="100000"/>
              </a:lnSpc>
            </a:pPr>
            <a:r>
              <a:rPr dirty="0" sz="3500" spc="5">
                <a:latin typeface="Arial"/>
                <a:cs typeface="Arial"/>
              </a:rPr>
              <a:t>Purchase Proposal</a:t>
            </a:r>
            <a:r>
              <a:rPr dirty="0" sz="3500" spc="-55">
                <a:latin typeface="Arial"/>
                <a:cs typeface="Arial"/>
              </a:rPr>
              <a:t> </a:t>
            </a:r>
            <a:r>
              <a:rPr dirty="0" sz="3500" spc="5">
                <a:latin typeface="Arial"/>
                <a:cs typeface="Arial"/>
              </a:rPr>
              <a:t>Brought</a:t>
            </a:r>
            <a:endParaRPr sz="3500">
              <a:latin typeface="Arial"/>
              <a:cs typeface="Arial"/>
            </a:endParaRPr>
          </a:p>
          <a:p>
            <a:pPr algn="ctr">
              <a:lnSpc>
                <a:spcPct val="100000"/>
              </a:lnSpc>
              <a:spcBef>
                <a:spcPts val="25"/>
              </a:spcBef>
            </a:pPr>
            <a:r>
              <a:rPr dirty="0" sz="3500" spc="5">
                <a:latin typeface="Arial"/>
                <a:cs typeface="Arial"/>
              </a:rPr>
              <a:t>Before The</a:t>
            </a:r>
            <a:r>
              <a:rPr dirty="0" sz="3500" spc="-70">
                <a:latin typeface="Arial"/>
                <a:cs typeface="Arial"/>
              </a:rPr>
              <a:t> </a:t>
            </a:r>
            <a:r>
              <a:rPr dirty="0" sz="3500" spc="5">
                <a:latin typeface="Arial"/>
                <a:cs typeface="Arial"/>
              </a:rPr>
              <a:t>Board</a:t>
            </a:r>
            <a:endParaRPr sz="3500">
              <a:latin typeface="Arial"/>
              <a:cs typeface="Arial"/>
            </a:endParaRPr>
          </a:p>
        </p:txBody>
      </p:sp>
      <p:sp>
        <p:nvSpPr>
          <p:cNvPr id="4" name="object 4"/>
          <p:cNvSpPr txBox="1"/>
          <p:nvPr/>
        </p:nvSpPr>
        <p:spPr>
          <a:xfrm>
            <a:off x="591566" y="2534065"/>
            <a:ext cx="8507730" cy="4730115"/>
          </a:xfrm>
          <a:prstGeom prst="rect">
            <a:avLst/>
          </a:prstGeom>
        </p:spPr>
        <p:txBody>
          <a:bodyPr wrap="square" lIns="0" tIns="0" rIns="0" bIns="0" rtlCol="0" vert="horz">
            <a:spAutoFit/>
          </a:bodyPr>
          <a:lstStyle/>
          <a:p>
            <a:pPr marL="57150">
              <a:lnSpc>
                <a:spcPct val="100000"/>
              </a:lnSpc>
            </a:pPr>
            <a:r>
              <a:rPr dirty="0" sz="2200" spc="-5" b="1" i="1">
                <a:latin typeface="Arial"/>
                <a:cs typeface="Arial"/>
              </a:rPr>
              <a:t>September 16,</a:t>
            </a:r>
            <a:r>
              <a:rPr dirty="0" sz="2200" spc="-80" b="1" i="1">
                <a:latin typeface="Arial"/>
                <a:cs typeface="Arial"/>
              </a:rPr>
              <a:t> </a:t>
            </a:r>
            <a:r>
              <a:rPr dirty="0" sz="2200" spc="-5" b="1" i="1">
                <a:latin typeface="Arial"/>
                <a:cs typeface="Arial"/>
              </a:rPr>
              <a:t>2015</a:t>
            </a:r>
            <a:endParaRPr sz="2200">
              <a:latin typeface="Arial"/>
              <a:cs typeface="Arial"/>
            </a:endParaRPr>
          </a:p>
          <a:p>
            <a:pPr>
              <a:lnSpc>
                <a:spcPct val="100000"/>
              </a:lnSpc>
              <a:spcBef>
                <a:spcPts val="25"/>
              </a:spcBef>
            </a:pPr>
            <a:endParaRPr sz="2300">
              <a:latin typeface="Times New Roman"/>
              <a:cs typeface="Times New Roman"/>
            </a:endParaRPr>
          </a:p>
          <a:p>
            <a:pPr marL="57150" marR="1588770" indent="-635">
              <a:lnSpc>
                <a:spcPts val="1850"/>
              </a:lnSpc>
            </a:pPr>
            <a:r>
              <a:rPr dirty="0" sz="1550" spc="-10" b="1" i="1">
                <a:latin typeface="Arial"/>
                <a:cs typeface="Arial"/>
              </a:rPr>
              <a:t>SKSD Board Meeting Minutes introducing proposal to purchase the Lively  at </a:t>
            </a:r>
            <a:r>
              <a:rPr dirty="0" sz="1550" spc="-5" b="1" i="1">
                <a:latin typeface="Arial"/>
                <a:cs typeface="Arial"/>
              </a:rPr>
              <a:t>a </a:t>
            </a:r>
            <a:r>
              <a:rPr dirty="0" sz="1550" spc="-10" b="1" i="1">
                <a:latin typeface="Arial"/>
                <a:cs typeface="Arial"/>
              </a:rPr>
              <a:t>'greatly' reduced</a:t>
            </a:r>
            <a:r>
              <a:rPr dirty="0" sz="1550" spc="-55" b="1" i="1">
                <a:latin typeface="Arial"/>
                <a:cs typeface="Arial"/>
              </a:rPr>
              <a:t> </a:t>
            </a:r>
            <a:r>
              <a:rPr dirty="0" sz="1550" spc="-10" b="1" i="1">
                <a:latin typeface="Arial"/>
                <a:cs typeface="Arial"/>
              </a:rPr>
              <a:t>price</a:t>
            </a:r>
            <a:r>
              <a:rPr dirty="0" sz="1550" spc="-10">
                <a:latin typeface="Arial"/>
                <a:cs typeface="Arial"/>
              </a:rPr>
              <a:t>.</a:t>
            </a:r>
            <a:endParaRPr sz="1550">
              <a:latin typeface="Arial"/>
              <a:cs typeface="Arial"/>
            </a:endParaRPr>
          </a:p>
          <a:p>
            <a:pPr marL="57150">
              <a:lnSpc>
                <a:spcPts val="1850"/>
              </a:lnSpc>
              <a:spcBef>
                <a:spcPts val="1240"/>
              </a:spcBef>
            </a:pPr>
            <a:r>
              <a:rPr dirty="0" sz="1550" spc="-10" u="heavy">
                <a:solidFill>
                  <a:srgbClr val="009A9A"/>
                </a:solidFill>
                <a:latin typeface="Arial"/>
                <a:cs typeface="Arial"/>
                <a:hlinkClick r:id="rId2"/>
              </a:rPr>
              <a:t>https://drive.google.com/file/d/1VtlOkLZ0GuLDKYTyhnvbH6Gmo_Yz8CFJ/view</a:t>
            </a:r>
            <a:endParaRPr sz="1550">
              <a:latin typeface="Arial"/>
              <a:cs typeface="Arial"/>
            </a:endParaRPr>
          </a:p>
          <a:p>
            <a:pPr marL="57150">
              <a:lnSpc>
                <a:spcPts val="1850"/>
              </a:lnSpc>
            </a:pPr>
            <a:r>
              <a:rPr dirty="0" sz="1550" spc="-15" u="heavy">
                <a:solidFill>
                  <a:srgbClr val="009A9A"/>
                </a:solidFill>
                <a:latin typeface="Arial"/>
                <a:cs typeface="Arial"/>
                <a:hlinkClick r:id="rId2"/>
              </a:rPr>
              <a:t>?usp=sharing</a:t>
            </a:r>
            <a:endParaRPr sz="1550">
              <a:latin typeface="Arial"/>
              <a:cs typeface="Arial"/>
            </a:endParaRPr>
          </a:p>
          <a:p>
            <a:pPr>
              <a:lnSpc>
                <a:spcPct val="100000"/>
              </a:lnSpc>
            </a:pPr>
            <a:endParaRPr sz="1500">
              <a:latin typeface="Times New Roman"/>
              <a:cs typeface="Times New Roman"/>
            </a:endParaRPr>
          </a:p>
          <a:p>
            <a:pPr>
              <a:lnSpc>
                <a:spcPct val="100000"/>
              </a:lnSpc>
              <a:spcBef>
                <a:spcPts val="49"/>
              </a:spcBef>
            </a:pPr>
            <a:endParaRPr sz="1450">
              <a:latin typeface="Times New Roman"/>
              <a:cs typeface="Times New Roman"/>
            </a:endParaRPr>
          </a:p>
          <a:p>
            <a:pPr marL="57150">
              <a:lnSpc>
                <a:spcPct val="100000"/>
              </a:lnSpc>
            </a:pPr>
            <a:r>
              <a:rPr dirty="0" sz="2200" spc="-5" b="1">
                <a:latin typeface="Arial"/>
                <a:cs typeface="Arial"/>
              </a:rPr>
              <a:t>June 16,</a:t>
            </a:r>
            <a:r>
              <a:rPr dirty="0" sz="2200" spc="-75" b="1">
                <a:latin typeface="Arial"/>
                <a:cs typeface="Arial"/>
              </a:rPr>
              <a:t> </a:t>
            </a:r>
            <a:r>
              <a:rPr dirty="0" sz="2200" spc="-5" b="1">
                <a:latin typeface="Arial"/>
                <a:cs typeface="Arial"/>
              </a:rPr>
              <a:t>2016</a:t>
            </a:r>
            <a:endParaRPr sz="2200">
              <a:latin typeface="Arial"/>
              <a:cs typeface="Arial"/>
            </a:endParaRPr>
          </a:p>
          <a:p>
            <a:pPr>
              <a:lnSpc>
                <a:spcPct val="100000"/>
              </a:lnSpc>
              <a:spcBef>
                <a:spcPts val="25"/>
              </a:spcBef>
            </a:pPr>
            <a:endParaRPr sz="2300">
              <a:latin typeface="Times New Roman"/>
              <a:cs typeface="Times New Roman"/>
            </a:endParaRPr>
          </a:p>
          <a:p>
            <a:pPr marL="57150" marR="5080">
              <a:lnSpc>
                <a:spcPts val="1850"/>
              </a:lnSpc>
            </a:pPr>
            <a:r>
              <a:rPr dirty="0" sz="1550" spc="-10">
                <a:latin typeface="Arial"/>
                <a:cs typeface="Arial"/>
              </a:rPr>
              <a:t>Skipper Schapley pens letter to The Robert Reverrman Foundation Grant Manager promoting and  explaining </a:t>
            </a:r>
            <a:r>
              <a:rPr dirty="0" sz="1550" spc="-15">
                <a:latin typeface="Arial"/>
                <a:cs typeface="Arial"/>
              </a:rPr>
              <a:t>the </a:t>
            </a:r>
            <a:r>
              <a:rPr dirty="0" sz="1550" spc="-10">
                <a:latin typeface="Arial"/>
                <a:cs typeface="Arial"/>
              </a:rPr>
              <a:t>immediate future plans for the 44' Racing Sloop The</a:t>
            </a:r>
            <a:r>
              <a:rPr dirty="0" sz="1550" spc="5">
                <a:latin typeface="Arial"/>
                <a:cs typeface="Arial"/>
              </a:rPr>
              <a:t> </a:t>
            </a:r>
            <a:r>
              <a:rPr dirty="0" sz="1550" spc="-10">
                <a:latin typeface="Arial"/>
                <a:cs typeface="Arial"/>
              </a:rPr>
              <a:t>Lively.</a:t>
            </a:r>
            <a:endParaRPr sz="1550">
              <a:latin typeface="Arial"/>
              <a:cs typeface="Arial"/>
            </a:endParaRPr>
          </a:p>
          <a:p>
            <a:pPr>
              <a:lnSpc>
                <a:spcPct val="100000"/>
              </a:lnSpc>
              <a:spcBef>
                <a:spcPts val="17"/>
              </a:spcBef>
            </a:pPr>
            <a:endParaRPr sz="1550">
              <a:latin typeface="Times New Roman"/>
              <a:cs typeface="Times New Roman"/>
            </a:endParaRPr>
          </a:p>
          <a:p>
            <a:pPr marL="57150" marR="673735" indent="-45085">
              <a:lnSpc>
                <a:spcPct val="100499"/>
              </a:lnSpc>
            </a:pPr>
            <a:r>
              <a:rPr dirty="0" baseline="17921" sz="2325" spc="-22">
                <a:latin typeface="Arial"/>
                <a:cs typeface="Arial"/>
              </a:rPr>
              <a:t>•</a:t>
            </a:r>
            <a:r>
              <a:rPr dirty="0" sz="1750" spc="-15" b="1">
                <a:latin typeface="Arial"/>
                <a:cs typeface="Arial"/>
              </a:rPr>
              <a:t>Explanation </a:t>
            </a:r>
            <a:r>
              <a:rPr dirty="0" sz="1750" b="1">
                <a:latin typeface="Arial"/>
                <a:cs typeface="Arial"/>
              </a:rPr>
              <a:t>and Promotion of The Lively to the grant manager for Robert  </a:t>
            </a:r>
            <a:r>
              <a:rPr dirty="0" sz="1750" b="1">
                <a:latin typeface="Arial"/>
                <a:cs typeface="Arial"/>
              </a:rPr>
              <a:t>Reverman</a:t>
            </a:r>
            <a:r>
              <a:rPr dirty="0" sz="1750" spc="-10" b="1">
                <a:latin typeface="Arial"/>
                <a:cs typeface="Arial"/>
              </a:rPr>
              <a:t> </a:t>
            </a:r>
            <a:r>
              <a:rPr dirty="0" sz="1750" b="1">
                <a:latin typeface="Arial"/>
                <a:cs typeface="Arial"/>
              </a:rPr>
              <a:t>Foundation.</a:t>
            </a:r>
            <a:r>
              <a:rPr dirty="0" sz="850" b="1">
                <a:latin typeface="Arial"/>
                <a:cs typeface="Arial"/>
              </a:rPr>
              <a:t>.</a:t>
            </a:r>
            <a:endParaRPr sz="850">
              <a:latin typeface="Arial"/>
              <a:cs typeface="Arial"/>
            </a:endParaRPr>
          </a:p>
          <a:p>
            <a:pPr marL="57150" marR="1965960">
              <a:lnSpc>
                <a:spcPts val="1839"/>
              </a:lnSpc>
              <a:spcBef>
                <a:spcPts val="1110"/>
              </a:spcBef>
            </a:pPr>
            <a:r>
              <a:rPr dirty="0" sz="1550" spc="-10" u="heavy">
                <a:solidFill>
                  <a:srgbClr val="009A9A"/>
                </a:solidFill>
                <a:latin typeface="Arial"/>
                <a:cs typeface="Arial"/>
                <a:hlinkClick r:id="rId3"/>
              </a:rPr>
              <a:t>https://drive.google.com/file/d/1lwcnhqO5LqavHChSq7rrxRfRWSuN5M9l/vi  </a:t>
            </a:r>
            <a:r>
              <a:rPr dirty="0" sz="1550" spc="-10" u="heavy">
                <a:solidFill>
                  <a:srgbClr val="009A9A"/>
                </a:solidFill>
                <a:latin typeface="Arial"/>
                <a:cs typeface="Arial"/>
                <a:hlinkClick r:id="rId3"/>
              </a:rPr>
              <a:t>ew?usp=sharing</a:t>
            </a:r>
            <a:endParaRPr sz="155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xfrm>
            <a:off x="322579" y="1427479"/>
            <a:ext cx="1746885" cy="345440"/>
          </a:xfrm>
          <a:prstGeom prst="rect"/>
        </p:spPr>
        <p:txBody>
          <a:bodyPr wrap="square" lIns="0" tIns="0" rIns="0" bIns="0" rtlCol="0" vert="horz">
            <a:spAutoFit/>
          </a:bodyPr>
          <a:lstStyle/>
          <a:p>
            <a:pPr marL="12700">
              <a:lnSpc>
                <a:spcPct val="100000"/>
              </a:lnSpc>
            </a:pPr>
            <a:r>
              <a:rPr dirty="0" spc="-5">
                <a:latin typeface="Arial"/>
                <a:cs typeface="Arial"/>
              </a:rPr>
              <a:t>July 20,</a:t>
            </a:r>
            <a:r>
              <a:rPr dirty="0" spc="-85">
                <a:latin typeface="Arial"/>
                <a:cs typeface="Arial"/>
              </a:rPr>
              <a:t> </a:t>
            </a:r>
            <a:r>
              <a:rPr dirty="0" spc="-5">
                <a:latin typeface="Arial"/>
                <a:cs typeface="Arial"/>
              </a:rPr>
              <a:t>2016</a:t>
            </a:r>
          </a:p>
        </p:txBody>
      </p:sp>
      <p:sp>
        <p:nvSpPr>
          <p:cNvPr id="4" name="object 4"/>
          <p:cNvSpPr txBox="1"/>
          <p:nvPr/>
        </p:nvSpPr>
        <p:spPr>
          <a:xfrm>
            <a:off x="322579" y="2098687"/>
            <a:ext cx="9415145" cy="2668905"/>
          </a:xfrm>
          <a:prstGeom prst="rect">
            <a:avLst/>
          </a:prstGeom>
        </p:spPr>
        <p:txBody>
          <a:bodyPr wrap="square" lIns="0" tIns="0" rIns="0" bIns="0" rtlCol="0" vert="horz">
            <a:spAutoFit/>
          </a:bodyPr>
          <a:lstStyle/>
          <a:p>
            <a:pPr algn="just" marL="12700" marR="5080">
              <a:lnSpc>
                <a:spcPct val="100899"/>
              </a:lnSpc>
            </a:pPr>
            <a:r>
              <a:rPr dirty="0" sz="1750">
                <a:latin typeface="Arial"/>
                <a:cs typeface="Arial"/>
              </a:rPr>
              <a:t>SKSD Board Meeting Minutes reflect that Kitsap County </a:t>
            </a:r>
            <a:r>
              <a:rPr dirty="0" sz="1750" spc="-5">
                <a:latin typeface="Arial"/>
                <a:cs typeface="Arial"/>
              </a:rPr>
              <a:t>United </a:t>
            </a:r>
            <a:r>
              <a:rPr dirty="0" sz="1750" spc="5">
                <a:latin typeface="Arial"/>
                <a:cs typeface="Arial"/>
              </a:rPr>
              <a:t>Way </a:t>
            </a:r>
            <a:r>
              <a:rPr dirty="0" sz="1750">
                <a:latin typeface="Arial"/>
                <a:cs typeface="Arial"/>
              </a:rPr>
              <a:t>presented a check in the  </a:t>
            </a:r>
            <a:r>
              <a:rPr dirty="0" sz="1750">
                <a:latin typeface="Arial"/>
                <a:cs typeface="Arial"/>
              </a:rPr>
              <a:t>amount of $16,624.59 to </a:t>
            </a:r>
            <a:r>
              <a:rPr dirty="0" sz="1750" spc="5">
                <a:latin typeface="Arial"/>
                <a:cs typeface="Arial"/>
              </a:rPr>
              <a:t>NJROTC </a:t>
            </a:r>
            <a:r>
              <a:rPr dirty="0" sz="1750" spc="-5">
                <a:latin typeface="Arial"/>
                <a:cs typeface="Arial"/>
              </a:rPr>
              <a:t>Captain </a:t>
            </a:r>
            <a:r>
              <a:rPr dirty="0" sz="1750">
                <a:latin typeface="Arial"/>
                <a:cs typeface="Arial"/>
              </a:rPr>
              <a:t>Todd Schapler, Harold Vickers and </a:t>
            </a:r>
            <a:r>
              <a:rPr dirty="0" sz="1750" spc="5">
                <a:latin typeface="Arial"/>
                <a:cs typeface="Arial"/>
              </a:rPr>
              <a:t>CTE </a:t>
            </a:r>
            <a:r>
              <a:rPr dirty="0" sz="1750">
                <a:latin typeface="Arial"/>
                <a:cs typeface="Arial"/>
              </a:rPr>
              <a:t>Director  </a:t>
            </a:r>
            <a:r>
              <a:rPr dirty="0" sz="1750">
                <a:latin typeface="Arial"/>
                <a:cs typeface="Arial"/>
              </a:rPr>
              <a:t>Sara Hatfield. The funds came from South Kitsap </a:t>
            </a:r>
            <a:r>
              <a:rPr dirty="0" sz="1750" spc="5">
                <a:latin typeface="Arial"/>
                <a:cs typeface="Arial"/>
              </a:rPr>
              <a:t>NJROTC </a:t>
            </a:r>
            <a:r>
              <a:rPr dirty="0" sz="1750">
                <a:latin typeface="Arial"/>
                <a:cs typeface="Arial"/>
              </a:rPr>
              <a:t>program at </a:t>
            </a:r>
            <a:r>
              <a:rPr dirty="0" sz="1750" spc="5">
                <a:latin typeface="Arial"/>
                <a:cs typeface="Arial"/>
              </a:rPr>
              <a:t>the </a:t>
            </a:r>
            <a:r>
              <a:rPr dirty="0" sz="1750">
                <a:latin typeface="Arial"/>
                <a:cs typeface="Arial"/>
              </a:rPr>
              <a:t>June 15, 2016 Golf  </a:t>
            </a:r>
            <a:r>
              <a:rPr dirty="0" sz="1750">
                <a:latin typeface="Arial"/>
                <a:cs typeface="Arial"/>
              </a:rPr>
              <a:t>Classic hosted by United </a:t>
            </a:r>
            <a:r>
              <a:rPr dirty="0" sz="1750" spc="5">
                <a:latin typeface="Arial"/>
                <a:cs typeface="Arial"/>
              </a:rPr>
              <a:t>Way </a:t>
            </a:r>
            <a:r>
              <a:rPr dirty="0" sz="1750">
                <a:latin typeface="Arial"/>
                <a:cs typeface="Arial"/>
              </a:rPr>
              <a:t>and attended by </a:t>
            </a:r>
            <a:r>
              <a:rPr dirty="0" sz="1750" spc="5">
                <a:latin typeface="Arial"/>
                <a:cs typeface="Arial"/>
              </a:rPr>
              <a:t>NJROTC </a:t>
            </a:r>
            <a:r>
              <a:rPr dirty="0" sz="1750">
                <a:latin typeface="Arial"/>
                <a:cs typeface="Arial"/>
              </a:rPr>
              <a:t>students. School Board Directors  </a:t>
            </a:r>
            <a:r>
              <a:rPr dirty="0" sz="1750">
                <a:latin typeface="Arial"/>
                <a:cs typeface="Arial"/>
              </a:rPr>
              <a:t>Chris Lemke, Greg Wall, Rebecca Diehl, Keith Garton, Patty Henderson were all present for  this</a:t>
            </a:r>
            <a:r>
              <a:rPr dirty="0" sz="1750" spc="-80">
                <a:latin typeface="Arial"/>
                <a:cs typeface="Arial"/>
              </a:rPr>
              <a:t> </a:t>
            </a:r>
            <a:r>
              <a:rPr dirty="0" sz="1750">
                <a:latin typeface="Arial"/>
                <a:cs typeface="Arial"/>
              </a:rPr>
              <a:t>meeting</a:t>
            </a:r>
            <a:r>
              <a:rPr dirty="0" sz="1950">
                <a:latin typeface="Arial"/>
                <a:cs typeface="Arial"/>
              </a:rPr>
              <a:t>.</a:t>
            </a:r>
            <a:endParaRPr sz="1950">
              <a:latin typeface="Arial"/>
              <a:cs typeface="Arial"/>
            </a:endParaRPr>
          </a:p>
          <a:p>
            <a:pPr>
              <a:lnSpc>
                <a:spcPct val="100000"/>
              </a:lnSpc>
              <a:spcBef>
                <a:spcPts val="45"/>
              </a:spcBef>
            </a:pPr>
            <a:endParaRPr sz="2700">
              <a:latin typeface="Times New Roman"/>
              <a:cs typeface="Times New Roman"/>
            </a:endParaRPr>
          </a:p>
          <a:p>
            <a:pPr algn="just" marL="12700">
              <a:lnSpc>
                <a:spcPct val="100000"/>
              </a:lnSpc>
            </a:pPr>
            <a:r>
              <a:rPr dirty="0" sz="2200" spc="-5" b="1">
                <a:latin typeface="Arial"/>
                <a:cs typeface="Arial"/>
              </a:rPr>
              <a:t>SKSD Board Meeting Minutes</a:t>
            </a:r>
            <a:r>
              <a:rPr dirty="0" sz="2200" spc="-55" b="1">
                <a:latin typeface="Arial"/>
                <a:cs typeface="Arial"/>
              </a:rPr>
              <a:t> </a:t>
            </a:r>
            <a:r>
              <a:rPr dirty="0" sz="2200" spc="-5" b="1">
                <a:latin typeface="Arial"/>
                <a:cs typeface="Arial"/>
              </a:rPr>
              <a:t>7-20-16.</a:t>
            </a:r>
            <a:endParaRPr sz="2200">
              <a:latin typeface="Arial"/>
              <a:cs typeface="Arial"/>
            </a:endParaRPr>
          </a:p>
          <a:p>
            <a:pPr algn="just" marL="12700">
              <a:lnSpc>
                <a:spcPct val="100000"/>
              </a:lnSpc>
              <a:spcBef>
                <a:spcPts val="325"/>
              </a:spcBef>
            </a:pPr>
            <a:r>
              <a:rPr dirty="0" sz="1550" spc="-10" b="1" u="heavy">
                <a:solidFill>
                  <a:srgbClr val="009A9A"/>
                </a:solidFill>
                <a:latin typeface="Arial"/>
                <a:cs typeface="Arial"/>
                <a:hlinkClick r:id="rId2"/>
              </a:rPr>
              <a:t>https://drive.google.com/file/d/1NNyWhQUE5deynKS4bL-3UZ-iFz4UyDxj/view?usp=sharing</a:t>
            </a:r>
            <a:endParaRPr sz="155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114300"/>
            <a:ext cx="10058400" cy="7543800"/>
          </a:xfrm>
          <a:custGeom>
            <a:avLst/>
            <a:gdLst/>
            <a:ahLst/>
            <a:cxnLst/>
            <a:rect l="l" t="t" r="r" b="b"/>
            <a:pathLst>
              <a:path w="10058400" h="7543800">
                <a:moveTo>
                  <a:pt x="0" y="0"/>
                </a:moveTo>
                <a:lnTo>
                  <a:pt x="0" y="7543800"/>
                </a:lnTo>
                <a:lnTo>
                  <a:pt x="10058019" y="7543800"/>
                </a:lnTo>
                <a:lnTo>
                  <a:pt x="10058019" y="0"/>
                </a:lnTo>
                <a:lnTo>
                  <a:pt x="0" y="0"/>
                </a:lnTo>
                <a:close/>
              </a:path>
            </a:pathLst>
          </a:custGeom>
          <a:solidFill>
            <a:srgbClr val="FFFFFF"/>
          </a:solidFill>
        </p:spPr>
        <p:txBody>
          <a:bodyPr wrap="square" lIns="0" tIns="0" rIns="0" bIns="0" rtlCol="0"/>
          <a:lstStyle/>
          <a:p/>
        </p:txBody>
      </p:sp>
      <p:sp>
        <p:nvSpPr>
          <p:cNvPr id="3" name="object 3"/>
          <p:cNvSpPr txBox="1">
            <a:spLocks noGrp="1"/>
          </p:cNvSpPr>
          <p:nvPr>
            <p:ph type="title"/>
          </p:nvPr>
        </p:nvSpPr>
        <p:spPr>
          <a:prstGeom prst="rect"/>
        </p:spPr>
        <p:txBody>
          <a:bodyPr wrap="square" lIns="0" tIns="235457" rIns="0" bIns="0" rtlCol="0" vert="horz">
            <a:spAutoFit/>
          </a:bodyPr>
          <a:lstStyle/>
          <a:p>
            <a:pPr marL="431800">
              <a:lnSpc>
                <a:spcPct val="100000"/>
              </a:lnSpc>
            </a:pPr>
            <a:r>
              <a:rPr dirty="0" spc="-5">
                <a:latin typeface="Arial"/>
                <a:cs typeface="Arial"/>
              </a:rPr>
              <a:t>November 18,</a:t>
            </a:r>
            <a:r>
              <a:rPr dirty="0" spc="-75">
                <a:latin typeface="Arial"/>
                <a:cs typeface="Arial"/>
              </a:rPr>
              <a:t> </a:t>
            </a:r>
            <a:r>
              <a:rPr dirty="0" spc="-5">
                <a:latin typeface="Arial"/>
                <a:cs typeface="Arial"/>
              </a:rPr>
              <a:t>2016</a:t>
            </a:r>
          </a:p>
        </p:txBody>
      </p:sp>
      <p:sp>
        <p:nvSpPr>
          <p:cNvPr id="4" name="object 4"/>
          <p:cNvSpPr txBox="1"/>
          <p:nvPr/>
        </p:nvSpPr>
        <p:spPr>
          <a:xfrm>
            <a:off x="507745" y="1359547"/>
            <a:ext cx="8830945" cy="5184140"/>
          </a:xfrm>
          <a:prstGeom prst="rect">
            <a:avLst/>
          </a:prstGeom>
        </p:spPr>
        <p:txBody>
          <a:bodyPr wrap="square" lIns="0" tIns="0" rIns="0" bIns="0" rtlCol="0" vert="horz">
            <a:spAutoFit/>
          </a:bodyPr>
          <a:lstStyle/>
          <a:p>
            <a:pPr marL="12700" marR="1025525">
              <a:lnSpc>
                <a:spcPct val="100899"/>
              </a:lnSpc>
            </a:pPr>
            <a:r>
              <a:rPr dirty="0" sz="1750">
                <a:latin typeface="Arial"/>
                <a:cs typeface="Arial"/>
              </a:rPr>
              <a:t>South </a:t>
            </a:r>
            <a:r>
              <a:rPr dirty="0" sz="1750" spc="-5">
                <a:latin typeface="Arial"/>
                <a:cs typeface="Arial"/>
              </a:rPr>
              <a:t>Kitsap Public Education </a:t>
            </a:r>
            <a:r>
              <a:rPr dirty="0" sz="1750">
                <a:latin typeface="Arial"/>
                <a:cs typeface="Arial"/>
              </a:rPr>
              <a:t>Foundation presents $20,000 Robert Reverman  </a:t>
            </a:r>
            <a:r>
              <a:rPr dirty="0" sz="1750">
                <a:latin typeface="Arial"/>
                <a:cs typeface="Arial"/>
              </a:rPr>
              <a:t>Foundation Grant check to the Navy Junior Reserve Training Program.</a:t>
            </a:r>
            <a:r>
              <a:rPr dirty="0" sz="1750" spc="145">
                <a:latin typeface="Arial"/>
                <a:cs typeface="Arial"/>
              </a:rPr>
              <a:t> </a:t>
            </a:r>
            <a:r>
              <a:rPr dirty="0" sz="1750">
                <a:latin typeface="Arial"/>
                <a:cs typeface="Arial"/>
              </a:rPr>
              <a:t>Funds</a:t>
            </a:r>
            <a:endParaRPr sz="1750">
              <a:latin typeface="Arial"/>
              <a:cs typeface="Arial"/>
            </a:endParaRPr>
          </a:p>
          <a:p>
            <a:pPr marL="12700" marR="5080">
              <a:lnSpc>
                <a:spcPct val="100899"/>
              </a:lnSpc>
            </a:pPr>
            <a:r>
              <a:rPr dirty="0" sz="1750">
                <a:latin typeface="Arial"/>
                <a:cs typeface="Arial"/>
              </a:rPr>
              <a:t>only to be allocated to the </a:t>
            </a:r>
            <a:r>
              <a:rPr dirty="0" sz="1750" spc="5">
                <a:latin typeface="Arial"/>
                <a:cs typeface="Arial"/>
              </a:rPr>
              <a:t>SKSD CTE/ROTC </a:t>
            </a:r>
            <a:r>
              <a:rPr dirty="0" sz="1750">
                <a:latin typeface="Arial"/>
                <a:cs typeface="Arial"/>
              </a:rPr>
              <a:t>boat </a:t>
            </a:r>
            <a:r>
              <a:rPr dirty="0" sz="1750" spc="5">
                <a:latin typeface="Arial"/>
                <a:cs typeface="Arial"/>
              </a:rPr>
              <a:t>program. </a:t>
            </a:r>
            <a:r>
              <a:rPr dirty="0" sz="1750">
                <a:latin typeface="Arial"/>
                <a:cs typeface="Arial"/>
              </a:rPr>
              <a:t>$8,000 of the grant was  </a:t>
            </a:r>
            <a:r>
              <a:rPr dirty="0" sz="1750">
                <a:latin typeface="Arial"/>
                <a:cs typeface="Arial"/>
              </a:rPr>
              <a:t>used to purchase the 44' Lively. The conditions of the grant usage specify grant </a:t>
            </a:r>
            <a:r>
              <a:rPr dirty="0" sz="1750" spc="5">
                <a:latin typeface="Arial"/>
                <a:cs typeface="Arial"/>
              </a:rPr>
              <a:t>money </a:t>
            </a:r>
            <a:r>
              <a:rPr dirty="0" sz="1750">
                <a:latin typeface="Arial"/>
                <a:cs typeface="Arial"/>
              </a:rPr>
              <a:t>is  </a:t>
            </a:r>
            <a:r>
              <a:rPr dirty="0" sz="1750">
                <a:latin typeface="Arial"/>
                <a:cs typeface="Arial"/>
              </a:rPr>
              <a:t>only to be used for education and training. The registered owner of The Lively is South  Kitsap School District. </a:t>
            </a:r>
            <a:r>
              <a:rPr dirty="0" sz="1750" spc="5">
                <a:latin typeface="Arial"/>
                <a:cs typeface="Arial"/>
              </a:rPr>
              <a:t>PDF </a:t>
            </a:r>
            <a:r>
              <a:rPr dirty="0" sz="1750">
                <a:latin typeface="Arial"/>
                <a:cs typeface="Arial"/>
              </a:rPr>
              <a:t>Exhibit (3) Letter from South Kitsap Public Education  </a:t>
            </a:r>
            <a:r>
              <a:rPr dirty="0" sz="1750">
                <a:latin typeface="Arial"/>
                <a:cs typeface="Arial"/>
              </a:rPr>
              <a:t>Foundation presenting The Robert Reverman Foundation Grant for $20,000 payable to  the South Kitsap School District ("Funds") representing the grant that </a:t>
            </a:r>
            <a:r>
              <a:rPr dirty="0" sz="1750" spc="5">
                <a:latin typeface="Arial"/>
                <a:cs typeface="Arial"/>
              </a:rPr>
              <a:t>SKPEF </a:t>
            </a:r>
            <a:r>
              <a:rPr dirty="0" sz="1750">
                <a:latin typeface="Arial"/>
                <a:cs typeface="Arial"/>
              </a:rPr>
              <a:t>received  </a:t>
            </a:r>
            <a:r>
              <a:rPr dirty="0" sz="1750">
                <a:latin typeface="Arial"/>
                <a:cs typeface="Arial"/>
              </a:rPr>
              <a:t>from the Robert Reverman Foundation. The funds are restricted to the sole use and  application for </a:t>
            </a:r>
            <a:r>
              <a:rPr dirty="0" sz="1750" spc="5">
                <a:latin typeface="Arial"/>
                <a:cs typeface="Arial"/>
              </a:rPr>
              <a:t>the </a:t>
            </a:r>
            <a:r>
              <a:rPr dirty="0" sz="1750">
                <a:latin typeface="Arial"/>
                <a:cs typeface="Arial"/>
              </a:rPr>
              <a:t>Navy Junior Reserve Office - Sailing Program, which is administered  </a:t>
            </a:r>
            <a:r>
              <a:rPr dirty="0" sz="1750">
                <a:latin typeface="Arial"/>
                <a:cs typeface="Arial"/>
              </a:rPr>
              <a:t>by the South Kitsap High School CTE/ROTC boat program. The Reverrman Foundation  requests a written report from </a:t>
            </a:r>
            <a:r>
              <a:rPr dirty="0" sz="1750" spc="5">
                <a:latin typeface="Arial"/>
                <a:cs typeface="Arial"/>
              </a:rPr>
              <a:t>the CTE/ROTC </a:t>
            </a:r>
            <a:r>
              <a:rPr dirty="0" sz="1750">
                <a:latin typeface="Arial"/>
                <a:cs typeface="Arial"/>
              </a:rPr>
              <a:t>boat program every six (6) months, which  </a:t>
            </a:r>
            <a:r>
              <a:rPr dirty="0" sz="1750">
                <a:latin typeface="Arial"/>
                <a:cs typeface="Arial"/>
              </a:rPr>
              <a:t>sets forth the use of the Funds, progress and status of the</a:t>
            </a:r>
            <a:r>
              <a:rPr dirty="0" sz="1750" spc="114">
                <a:latin typeface="Arial"/>
                <a:cs typeface="Arial"/>
              </a:rPr>
              <a:t> </a:t>
            </a:r>
            <a:r>
              <a:rPr dirty="0" sz="1750">
                <a:latin typeface="Arial"/>
                <a:cs typeface="Arial"/>
              </a:rPr>
              <a:t>boat</a:t>
            </a:r>
            <a:r>
              <a:rPr dirty="0" sz="1950" i="1">
                <a:latin typeface="Arial"/>
                <a:cs typeface="Arial"/>
              </a:rPr>
              <a:t>.</a:t>
            </a:r>
            <a:endParaRPr sz="1950">
              <a:latin typeface="Arial"/>
              <a:cs typeface="Arial"/>
            </a:endParaRPr>
          </a:p>
          <a:p>
            <a:pPr>
              <a:lnSpc>
                <a:spcPct val="100000"/>
              </a:lnSpc>
              <a:spcBef>
                <a:spcPts val="50"/>
              </a:spcBef>
            </a:pPr>
            <a:endParaRPr sz="2250">
              <a:latin typeface="Times New Roman"/>
              <a:cs typeface="Times New Roman"/>
            </a:endParaRPr>
          </a:p>
          <a:p>
            <a:pPr marL="12700" marR="238760">
              <a:lnSpc>
                <a:spcPct val="100899"/>
              </a:lnSpc>
            </a:pPr>
            <a:r>
              <a:rPr dirty="0" sz="1750" b="1" i="1">
                <a:latin typeface="Arial"/>
                <a:cs typeface="Arial"/>
              </a:rPr>
              <a:t>South Kitsap Public Education Foundation Letter to South Kitsap School District  presentation of $20,000 Robert Reverman Grant check to South Kitsap High  School</a:t>
            </a:r>
            <a:r>
              <a:rPr dirty="0" sz="1750" spc="-30" b="1" i="1">
                <a:latin typeface="Arial"/>
                <a:cs typeface="Arial"/>
              </a:rPr>
              <a:t> </a:t>
            </a:r>
            <a:r>
              <a:rPr dirty="0" sz="1750" b="1" i="1">
                <a:latin typeface="Arial"/>
                <a:cs typeface="Arial"/>
              </a:rPr>
              <a:t>("Funds").</a:t>
            </a:r>
            <a:endParaRPr sz="1750">
              <a:latin typeface="Arial"/>
              <a:cs typeface="Arial"/>
            </a:endParaRPr>
          </a:p>
          <a:p>
            <a:pPr>
              <a:lnSpc>
                <a:spcPct val="100000"/>
              </a:lnSpc>
              <a:spcBef>
                <a:spcPts val="19"/>
              </a:spcBef>
            </a:pPr>
            <a:endParaRPr sz="1800">
              <a:latin typeface="Times New Roman"/>
              <a:cs typeface="Times New Roman"/>
            </a:endParaRPr>
          </a:p>
          <a:p>
            <a:pPr marL="12700">
              <a:lnSpc>
                <a:spcPct val="100000"/>
              </a:lnSpc>
            </a:pPr>
            <a:r>
              <a:rPr dirty="0" sz="1550" spc="-10" i="1" u="heavy">
                <a:solidFill>
                  <a:srgbClr val="009A9A"/>
                </a:solidFill>
                <a:latin typeface="Arial"/>
                <a:cs typeface="Arial"/>
                <a:hlinkClick r:id="rId2"/>
              </a:rPr>
              <a:t>https://drive.google.com/file/d/1J-UsnI6rinB-2KJf9JmpWMtb0JwDNTU/view?usp=sharing</a:t>
            </a:r>
            <a:endParaRPr sz="15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dc:title>Microsoft PowerPoint - The Power of Perception Page Updated  02-09-24</dc:title>
  <dcterms:created xsi:type="dcterms:W3CDTF">2024-02-10T12:29:06Z</dcterms:created>
  <dcterms:modified xsi:type="dcterms:W3CDTF">2024-02-10T12:29:06Z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2024-02-10T00:00:00Z</vt:filetime>
  </property>
  <property fmtid="{D5CDD505-2E9C-101B-9397-08002B2CF9AE}" pid="3" name="Creator">
    <vt:lpwstr>PScript5.dll Version 5.2.2</vt:lpwstr>
  </property>
  <property fmtid="{D5CDD505-2E9C-101B-9397-08002B2CF9AE}" pid="4" name="LastSaved">
    <vt:filetime>2024-02-10T00:00:00Z</vt:filetime>
  </property>
</Properties>
</file>